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1" r:id="rId2"/>
    <p:sldId id="272" r:id="rId3"/>
    <p:sldId id="273" r:id="rId4"/>
    <p:sldId id="274" r:id="rId5"/>
    <p:sldId id="285" r:id="rId6"/>
    <p:sldId id="275" r:id="rId7"/>
    <p:sldId id="276" r:id="rId8"/>
    <p:sldId id="277" r:id="rId9"/>
    <p:sldId id="288" r:id="rId10"/>
    <p:sldId id="278" r:id="rId11"/>
    <p:sldId id="289" r:id="rId12"/>
    <p:sldId id="279" r:id="rId13"/>
    <p:sldId id="286" r:id="rId14"/>
    <p:sldId id="280" r:id="rId15"/>
    <p:sldId id="281" r:id="rId16"/>
    <p:sldId id="282" r:id="rId17"/>
    <p:sldId id="283" r:id="rId18"/>
    <p:sldId id="284" r:id="rId19"/>
    <p:sldId id="287" r:id="rId20"/>
  </p:sldIdLst>
  <p:sldSz cx="9145588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Print" pitchFamily="2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771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6437" autoAdjust="0"/>
  </p:normalViewPr>
  <p:slideViewPr>
    <p:cSldViewPr snapToGrid="0">
      <p:cViewPr>
        <p:scale>
          <a:sx n="80" d="100"/>
          <a:sy n="80" d="100"/>
        </p:scale>
        <p:origin x="-1550" y="-254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CB46A28-A45A-4505-860E-36F2D6673F27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34F0B7-2E42-45D4-9344-569EDBF1935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8731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385E7B-C6FD-4C78-80C1-7E8F6B8C8CC1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66B6FF-7B81-4FFF-8FE4-C298ED0C20D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7703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77E81D-B530-4ADD-9507-F8CD3DD1B096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99764" y="1752600"/>
            <a:ext cx="5144395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99763" y="3733800"/>
            <a:ext cx="5144395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823424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>
            <a:grpSpLocks noChangeAspect="1"/>
          </p:cNvGrpSpPr>
          <p:nvPr/>
        </p:nvGrpSpPr>
        <p:grpSpPr>
          <a:xfrm rot="16200000" flipV="1">
            <a:off x="-425607" y="1653498"/>
            <a:ext cx="5053664" cy="330946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9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0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1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2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5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6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7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8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9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992560" y="319177"/>
            <a:ext cx="254264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2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3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4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5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6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7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8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9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0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1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2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3992560" y="3245640"/>
            <a:ext cx="254264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5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6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7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8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9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0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1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2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3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4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5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800841" y="421594"/>
            <a:ext cx="1714798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7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7"/>
          </p:nvPr>
        </p:nvSpPr>
        <p:spPr>
          <a:xfrm>
            <a:off x="630706" y="1020193"/>
            <a:ext cx="2915156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1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4160808" y="529603"/>
            <a:ext cx="2245414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25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9"/>
          </p:nvPr>
        </p:nvSpPr>
        <p:spPr>
          <a:xfrm>
            <a:off x="4160808" y="3456066"/>
            <a:ext cx="2245414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26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6800841" y="2484993"/>
            <a:ext cx="1714798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6" name="Espace réservé du numéro de diapositive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30DFC-9DE9-4CCF-9147-FC97A24A24A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47" name="Espace réservé du pied de page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8" name="Espace réservé de la dat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08D46-20E6-4468-B644-6B35071EAF17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959635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4778" y="1330347"/>
            <a:ext cx="288086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569" y="914400"/>
            <a:ext cx="4629955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5634778" y="3555524"/>
            <a:ext cx="288086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8E0E5-42D0-43FA-9CD9-49DD7D1EA8C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e la date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AB174-572C-40AA-B7C6-510190CB8EEC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57546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 7"/>
          <p:cNvGrpSpPr>
            <a:grpSpLocks/>
          </p:cNvGrpSpPr>
          <p:nvPr/>
        </p:nvGrpSpPr>
        <p:grpSpPr bwMode="auto">
          <a:xfrm>
            <a:off x="446088" y="781050"/>
            <a:ext cx="4826000" cy="5054600"/>
            <a:chOff x="5162444" y="781398"/>
            <a:chExt cx="6433398" cy="5053665"/>
          </a:xfrm>
        </p:grpSpPr>
        <p:sp>
          <p:nvSpPr>
            <p:cNvPr id="6" name="Forme libre 42"/>
            <p:cNvSpPr>
              <a:spLocks/>
            </p:cNvSpPr>
            <p:nvPr/>
          </p:nvSpPr>
          <p:spPr bwMode="auto">
            <a:xfrm rot="16200000" flipV="1">
              <a:off x="3342447" y="3274900"/>
              <a:ext cx="3828342" cy="19046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7" name="Forme libre 43"/>
            <p:cNvSpPr>
              <a:spLocks/>
            </p:cNvSpPr>
            <p:nvPr/>
          </p:nvSpPr>
          <p:spPr bwMode="auto">
            <a:xfrm rot="16200000" flipV="1">
              <a:off x="9564747" y="3299767"/>
              <a:ext cx="3837865" cy="16930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grpSp>
          <p:nvGrpSpPr>
            <p:cNvPr id="8" name="Groupe 9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Forme libre 41"/>
              <p:cNvSpPr>
                <a:spLocks/>
              </p:cNvSpPr>
              <p:nvPr/>
            </p:nvSpPr>
            <p:spPr bwMode="auto">
              <a:xfrm rot="16200000" flipV="1">
                <a:off x="9392238" y="4188307"/>
                <a:ext cx="15872" cy="3087178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8" name="Forme libre 44"/>
              <p:cNvSpPr>
                <a:spLocks/>
              </p:cNvSpPr>
              <p:nvPr/>
            </p:nvSpPr>
            <p:spPr bwMode="auto">
              <a:xfrm rot="16200000" flipV="1">
                <a:off x="9367717" y="-651959"/>
                <a:ext cx="12698" cy="303496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  <p:sp>
          <p:nvSpPr>
            <p:cNvPr id="9" name="Forme libre 45"/>
            <p:cNvSpPr>
              <a:spLocks noEditPoints="1"/>
            </p:cNvSpPr>
            <p:nvPr/>
          </p:nvSpPr>
          <p:spPr bwMode="auto">
            <a:xfrm rot="16200000" flipV="1">
              <a:off x="5185984" y="5322663"/>
              <a:ext cx="477750" cy="524830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0" name="Forme libre 46"/>
            <p:cNvSpPr>
              <a:spLocks noEditPoints="1"/>
            </p:cNvSpPr>
            <p:nvPr/>
          </p:nvSpPr>
          <p:spPr bwMode="auto">
            <a:xfrm rot="16200000" flipV="1">
              <a:off x="5196566" y="5324250"/>
              <a:ext cx="477749" cy="512132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1" name="Forme libre 47"/>
            <p:cNvSpPr>
              <a:spLocks noEditPoints="1"/>
            </p:cNvSpPr>
            <p:nvPr/>
          </p:nvSpPr>
          <p:spPr bwMode="auto">
            <a:xfrm rot="16200000" flipV="1">
              <a:off x="11077358" y="5320811"/>
              <a:ext cx="507906" cy="520597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2" name="Forme libre 48"/>
            <p:cNvSpPr>
              <a:spLocks noEditPoints="1"/>
            </p:cNvSpPr>
            <p:nvPr/>
          </p:nvSpPr>
          <p:spPr bwMode="auto">
            <a:xfrm rot="16200000" flipV="1">
              <a:off x="11092436" y="5320547"/>
              <a:ext cx="471401" cy="535412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Forme libre 49"/>
            <p:cNvSpPr>
              <a:spLocks noEditPoints="1"/>
            </p:cNvSpPr>
            <p:nvPr/>
          </p:nvSpPr>
          <p:spPr bwMode="auto">
            <a:xfrm rot="16200000" flipV="1">
              <a:off x="11051697" y="772143"/>
              <a:ext cx="468226" cy="51848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" name="Forme libre 50"/>
            <p:cNvSpPr>
              <a:spLocks noEditPoints="1"/>
            </p:cNvSpPr>
            <p:nvPr/>
          </p:nvSpPr>
          <p:spPr bwMode="auto">
            <a:xfrm rot="16200000" flipV="1">
              <a:off x="11044291" y="785899"/>
              <a:ext cx="468226" cy="4909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5" name="Forme libre 51"/>
            <p:cNvSpPr>
              <a:spLocks noEditPoints="1"/>
            </p:cNvSpPr>
            <p:nvPr/>
          </p:nvSpPr>
          <p:spPr bwMode="auto">
            <a:xfrm rot="16200000" flipV="1">
              <a:off x="5233070" y="721352"/>
              <a:ext cx="423785" cy="543877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6" name="Forme libre 52"/>
            <p:cNvSpPr>
              <a:spLocks noEditPoints="1"/>
            </p:cNvSpPr>
            <p:nvPr/>
          </p:nvSpPr>
          <p:spPr bwMode="auto">
            <a:xfrm rot="16200000" flipV="1">
              <a:off x="5242328" y="750186"/>
              <a:ext cx="428546" cy="49097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5620644" y="1330347"/>
            <a:ext cx="288086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627569" y="1031195"/>
            <a:ext cx="4458474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5620644" y="3555522"/>
            <a:ext cx="288086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Espace réservé du numéro de diapositive 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AB5C1-FA23-46C6-8A84-334CB312ED5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20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" name="Espace réservé de la date 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97DA4-A8FB-4626-88E3-53F6F1D4B0E2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092811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A14AB-C487-4100-B85C-CFD92F11450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e la date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C2FC0-BA99-4238-8EE0-5AC25FC7AE5A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505860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7219455" y="304800"/>
            <a:ext cx="1297374" cy="5676900"/>
          </a:xfrm>
        </p:spPr>
        <p:txBody>
          <a:bodyPr vert="eaVert" rtlCol="0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759" y="304800"/>
            <a:ext cx="6476378" cy="5676900"/>
          </a:xfrm>
        </p:spPr>
        <p:txBody>
          <a:bodyPr vert="eaVert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 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98002-83B3-48F1-8EEE-01DC195AE35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e la date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388B-3E97-4B8F-A905-A9F315965AB8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73199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9D4E-6732-4231-90A4-8710A0A0B65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e la date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533B7-DB0E-4330-8C8E-F3C43268791F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285604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99765" y="1828800"/>
            <a:ext cx="5144395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3199763" y="3733800"/>
            <a:ext cx="5144395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0170005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99048" y="1825625"/>
            <a:ext cx="3716586" cy="4187952"/>
          </a:xfrm>
        </p:spPr>
        <p:txBody>
          <a:bodyPr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 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714205" cy="4187952"/>
          </a:xfrm>
        </p:spPr>
        <p:txBody>
          <a:bodyPr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AC7D-BC08-4FB1-8514-8F175B7D093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e la date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31B13-06D2-4F95-A3AC-EB767CBCA663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39215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2525" y="1681163"/>
            <a:ext cx="371768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02525" y="2505076"/>
            <a:ext cx="3717682" cy="3476625"/>
          </a:xfrm>
        </p:spPr>
        <p:txBody>
          <a:bodyPr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 4"/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71768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954" y="2505076"/>
            <a:ext cx="3717682" cy="3476625"/>
          </a:xfrm>
        </p:spPr>
        <p:txBody>
          <a:bodyPr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06C9-7763-42F6-91F0-E31D27B4EF2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e la date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2E961-0484-42F8-A9A7-4876550E614B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235509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EB0E4-B04D-4D85-8311-BF9936C81FC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e la date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9BB1F-9B45-48DC-9FD2-33FC749FA014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907773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234B5-3BB0-4601-9BAE-860CA8BDBA8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DD2AB-FE3D-4F59-B03F-A6CFAEDC2073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388274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 8"/>
          <p:cNvGrpSpPr/>
          <p:nvPr/>
        </p:nvGrpSpPr>
        <p:grpSpPr>
          <a:xfrm>
            <a:off x="789454" y="1733550"/>
            <a:ext cx="3270945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9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0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1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2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5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6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7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8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9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5073215" y="1733550"/>
            <a:ext cx="3270945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2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3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4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5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6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7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8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9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0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1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2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99048" y="304799"/>
            <a:ext cx="7545112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6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7"/>
          </p:nvPr>
        </p:nvSpPr>
        <p:spPr>
          <a:xfrm>
            <a:off x="948936" y="1900210"/>
            <a:ext cx="2952165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39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89454" y="4935990"/>
            <a:ext cx="3277304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7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5232696" y="1900210"/>
            <a:ext cx="2952165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40" name="Espace réservé du texte 3"/>
          <p:cNvSpPr>
            <a:spLocks noGrp="1"/>
          </p:cNvSpPr>
          <p:nvPr>
            <p:ph type="body" sz="half" idx="19"/>
          </p:nvPr>
        </p:nvSpPr>
        <p:spPr>
          <a:xfrm>
            <a:off x="5058059" y="4935990"/>
            <a:ext cx="3277304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3" name="Espace réservé du numéro de diapositive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C24B9-4494-4D13-85C6-5D0FADAD16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4" name="Espace réservé du pied de page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" name="Espace réservé de la date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81162-1AF8-424A-9A0D-4D89AC4B18A3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954422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>
            <a:grpSpLocks noChangeAspect="1"/>
          </p:cNvGrpSpPr>
          <p:nvPr/>
        </p:nvGrpSpPr>
        <p:grpSpPr>
          <a:xfrm rot="5400000">
            <a:off x="393776" y="2064120"/>
            <a:ext cx="3123347" cy="231770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1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2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5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6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7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8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9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0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1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grpSp>
        <p:nvGrpSpPr>
          <p:cNvPr id="22" name="Groupe 21"/>
          <p:cNvGrpSpPr>
            <a:grpSpLocks noChangeAspect="1"/>
          </p:cNvGrpSpPr>
          <p:nvPr userDrawn="1"/>
        </p:nvGrpSpPr>
        <p:grpSpPr>
          <a:xfrm rot="5400000">
            <a:off x="2998225" y="2064120"/>
            <a:ext cx="3123347" cy="231770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grpSp>
        <p:nvGrpSpPr>
          <p:cNvPr id="35" name="Groupe 34"/>
          <p:cNvGrpSpPr>
            <a:grpSpLocks noChangeAspect="1"/>
          </p:cNvGrpSpPr>
          <p:nvPr userDrawn="1"/>
        </p:nvGrpSpPr>
        <p:grpSpPr>
          <a:xfrm rot="5400000">
            <a:off x="5625087" y="2064120"/>
            <a:ext cx="3123347" cy="231770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7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8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39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0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1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2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3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4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5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6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47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9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9"/>
          </p:nvPr>
        </p:nvSpPr>
        <p:spPr>
          <a:xfrm>
            <a:off x="937039" y="1824285"/>
            <a:ext cx="2036820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81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26570" y="4947405"/>
            <a:ext cx="2057757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8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8"/>
          </p:nvPr>
        </p:nvSpPr>
        <p:spPr>
          <a:xfrm>
            <a:off x="3541308" y="1824285"/>
            <a:ext cx="2037180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82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3531019" y="4947405"/>
            <a:ext cx="2057757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0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20"/>
          </p:nvPr>
        </p:nvSpPr>
        <p:spPr>
          <a:xfrm>
            <a:off x="6168169" y="1824285"/>
            <a:ext cx="2037180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83" name="Espace réservé du texte 3"/>
          <p:cNvSpPr>
            <a:spLocks noGrp="1"/>
          </p:cNvSpPr>
          <p:nvPr>
            <p:ph type="body" sz="half" idx="22"/>
          </p:nvPr>
        </p:nvSpPr>
        <p:spPr>
          <a:xfrm>
            <a:off x="6157881" y="4947405"/>
            <a:ext cx="2057757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8" name="Espace réservé du numéro de diapositive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7E638-A50F-403C-90F7-60E81F3529E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49" name="Espace réservé du pied de page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0" name="Espace réservé de la date 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1E006-196E-441F-A19F-6EA9653D589C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24291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 1"/>
          <p:cNvSpPr>
            <a:spLocks noGrp="1"/>
          </p:cNvSpPr>
          <p:nvPr>
            <p:ph type="title"/>
          </p:nvPr>
        </p:nvSpPr>
        <p:spPr bwMode="auto">
          <a:xfrm>
            <a:off x="798513" y="304800"/>
            <a:ext cx="7545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 2"/>
          <p:cNvSpPr>
            <a:spLocks noGrp="1"/>
          </p:cNvSpPr>
          <p:nvPr>
            <p:ph type="body" idx="1"/>
          </p:nvPr>
        </p:nvSpPr>
        <p:spPr bwMode="auto">
          <a:xfrm>
            <a:off x="798513" y="1752600"/>
            <a:ext cx="754538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513" y="6019800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A820F-9208-4BDA-BEA8-1EBB866FC8B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84313" y="6019800"/>
            <a:ext cx="44592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6057900" y="6019800"/>
            <a:ext cx="10477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61EE05-55B1-45D5-9FEB-0784D4CF8DD2}" type="datetime1">
              <a:rPr lang="fr-FR"/>
              <a:pPr>
                <a:defRPr/>
              </a:pPr>
              <a:t>09/10/2020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3" r:id="rId2"/>
    <p:sldLayoutId id="2147483741" r:id="rId3"/>
    <p:sldLayoutId id="2147483734" r:id="rId4"/>
    <p:sldLayoutId id="2147483735" r:id="rId5"/>
    <p:sldLayoutId id="2147483736" r:id="rId6"/>
    <p:sldLayoutId id="2147483737" r:id="rId7"/>
    <p:sldLayoutId id="2147483742" r:id="rId8"/>
    <p:sldLayoutId id="2147483743" r:id="rId9"/>
    <p:sldLayoutId id="2147483744" r:id="rId10"/>
    <p:sldLayoutId id="2147483738" r:id="rId11"/>
    <p:sldLayoutId id="2147483745" r:id="rId12"/>
    <p:sldLayoutId id="2147483739" r:id="rId13"/>
    <p:sldLayoutId id="2147483746" r:id="rId14"/>
  </p:sldLayoutIdLst>
  <p:transition spd="med"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RENARD\Roissy-en-Brie\Plein%20Sud\photos\Faune%20en%20ville\SangliersRabinRoissy-2020-07-09-a.MOV" TargetMode="External"/><Relationship Id="rId1" Type="http://schemas.openxmlformats.org/officeDocument/2006/relationships/video" Target="file:///H:\RENARD\Roissy-en-Brie\Plein%20Sud\photos\Faune%20en%20ville\ChevreuilVlaminckRoissy-2020-04-28.mp4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4"/>
          <p:cNvSpPr>
            <a:spLocks noGrp="1"/>
          </p:cNvSpPr>
          <p:nvPr>
            <p:ph type="ctrTitle"/>
          </p:nvPr>
        </p:nvSpPr>
        <p:spPr>
          <a:xfrm>
            <a:off x="1381125" y="1752600"/>
            <a:ext cx="7620000" cy="1828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alt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Débat public Plein Sud</a:t>
            </a:r>
            <a:br>
              <a:rPr lang="fr-FR" alt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altLang="fr-FR" dirty="0" smtClean="0"/>
              <a:t>Que souhaitez-vous pour cette plaine agricole ?</a:t>
            </a:r>
          </a:p>
        </p:txBody>
      </p:sp>
      <p:sp>
        <p:nvSpPr>
          <p:cNvPr id="9219" name="Sous-titre 5"/>
          <p:cNvSpPr>
            <a:spLocks noGrp="1"/>
          </p:cNvSpPr>
          <p:nvPr>
            <p:ph type="subTitle" idx="1"/>
          </p:nvPr>
        </p:nvSpPr>
        <p:spPr>
          <a:xfrm>
            <a:off x="3200400" y="3733800"/>
            <a:ext cx="5910263" cy="9144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smtClean="0"/>
              <a:t>12 octobre 2020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mtClean="0"/>
              <a:t>Cinéma La Grange, Roissy-en-Brie</a:t>
            </a:r>
          </a:p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pic>
        <p:nvPicPr>
          <p:cNvPr id="9220" name="Picture 5" descr="H:\RENARD\LogoRenar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4600575"/>
            <a:ext cx="1531938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316288" y="5741988"/>
            <a:ext cx="5832475" cy="135413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R.E.N.A.R.D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Le bois briard 3 rue des aulnes 77680 Roissy-en-Brie</a:t>
            </a:r>
          </a:p>
          <a:p>
            <a:pPr algn="r">
              <a:defRPr/>
            </a:pPr>
            <a:r>
              <a:rPr lang="fr-FR" sz="1600" dirty="0"/>
              <a:t>01 60 28 03 04 / association-renard@orange.fr</a:t>
            </a:r>
          </a:p>
          <a:p>
            <a:pPr algn="r">
              <a:defRPr/>
            </a:pPr>
            <a:r>
              <a:rPr lang="fr-FR" sz="1600" dirty="0"/>
              <a:t>https://www.renard-nature-environnement.fr/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Il doit traverser Roissy-en-Brie</a:t>
            </a:r>
          </a:p>
        </p:txBody>
      </p:sp>
      <p:pic>
        <p:nvPicPr>
          <p:cNvPr id="18435" name="Picture 2" descr="H:\RENARD\Roissy-en-Brie\Plein Sud\Carte\VueAérienneContinuitéEco.bmp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2400" y="1600200"/>
            <a:ext cx="6300788" cy="4525963"/>
          </a:xfrm>
          <a:solidFill>
            <a:schemeClr val="accent2">
              <a:alpha val="50195"/>
            </a:schemeClr>
          </a:solidFill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Forme libre 5"/>
          <p:cNvSpPr/>
          <p:nvPr/>
        </p:nvSpPr>
        <p:spPr>
          <a:xfrm>
            <a:off x="1955754" y="1816100"/>
            <a:ext cx="2966351" cy="4000500"/>
          </a:xfrm>
          <a:custGeom>
            <a:avLst/>
            <a:gdLst>
              <a:gd name="connsiteX0" fmla="*/ 140086 w 2965836"/>
              <a:gd name="connsiteY0" fmla="*/ 4000500 h 4000500"/>
              <a:gd name="connsiteX1" fmla="*/ 386 w 2965836"/>
              <a:gd name="connsiteY1" fmla="*/ 3625850 h 4000500"/>
              <a:gd name="connsiteX2" fmla="*/ 178186 w 2965836"/>
              <a:gd name="connsiteY2" fmla="*/ 3314700 h 4000500"/>
              <a:gd name="connsiteX3" fmla="*/ 521086 w 2965836"/>
              <a:gd name="connsiteY3" fmla="*/ 2971800 h 4000500"/>
              <a:gd name="connsiteX4" fmla="*/ 756036 w 2965836"/>
              <a:gd name="connsiteY4" fmla="*/ 2609850 h 4000500"/>
              <a:gd name="connsiteX5" fmla="*/ 1029086 w 2965836"/>
              <a:gd name="connsiteY5" fmla="*/ 2025650 h 4000500"/>
              <a:gd name="connsiteX6" fmla="*/ 1264036 w 2965836"/>
              <a:gd name="connsiteY6" fmla="*/ 1587500 h 4000500"/>
              <a:gd name="connsiteX7" fmla="*/ 1511686 w 2965836"/>
              <a:gd name="connsiteY7" fmla="*/ 1276350 h 4000500"/>
              <a:gd name="connsiteX8" fmla="*/ 2178436 w 2965836"/>
              <a:gd name="connsiteY8" fmla="*/ 647700 h 4000500"/>
              <a:gd name="connsiteX9" fmla="*/ 2826136 w 2965836"/>
              <a:gd name="connsiteY9" fmla="*/ 107950 h 4000500"/>
              <a:gd name="connsiteX10" fmla="*/ 2965836 w 2965836"/>
              <a:gd name="connsiteY10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5836" h="4000500">
                <a:moveTo>
                  <a:pt x="140086" y="4000500"/>
                </a:moveTo>
                <a:cubicBezTo>
                  <a:pt x="67061" y="3870325"/>
                  <a:pt x="-5964" y="3740150"/>
                  <a:pt x="386" y="3625850"/>
                </a:cubicBezTo>
                <a:cubicBezTo>
                  <a:pt x="6736" y="3511550"/>
                  <a:pt x="91403" y="3423708"/>
                  <a:pt x="178186" y="3314700"/>
                </a:cubicBezTo>
                <a:cubicBezTo>
                  <a:pt x="264969" y="3205692"/>
                  <a:pt x="424778" y="3089275"/>
                  <a:pt x="521086" y="2971800"/>
                </a:cubicBezTo>
                <a:cubicBezTo>
                  <a:pt x="617394" y="2854325"/>
                  <a:pt x="671369" y="2767542"/>
                  <a:pt x="756036" y="2609850"/>
                </a:cubicBezTo>
                <a:cubicBezTo>
                  <a:pt x="840703" y="2452158"/>
                  <a:pt x="944419" y="2196042"/>
                  <a:pt x="1029086" y="2025650"/>
                </a:cubicBezTo>
                <a:cubicBezTo>
                  <a:pt x="1113753" y="1855258"/>
                  <a:pt x="1183603" y="1712383"/>
                  <a:pt x="1264036" y="1587500"/>
                </a:cubicBezTo>
                <a:cubicBezTo>
                  <a:pt x="1344469" y="1462617"/>
                  <a:pt x="1359286" y="1432983"/>
                  <a:pt x="1511686" y="1276350"/>
                </a:cubicBezTo>
                <a:cubicBezTo>
                  <a:pt x="1664086" y="1119717"/>
                  <a:pt x="1959361" y="842433"/>
                  <a:pt x="2178436" y="647700"/>
                </a:cubicBezTo>
                <a:cubicBezTo>
                  <a:pt x="2397511" y="452967"/>
                  <a:pt x="2694903" y="215900"/>
                  <a:pt x="2826136" y="107950"/>
                </a:cubicBezTo>
                <a:cubicBezTo>
                  <a:pt x="2957369" y="0"/>
                  <a:pt x="2961602" y="0"/>
                  <a:pt x="2965836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lgDash"/>
            <a:headEnd type="triangle" w="med" len="med"/>
            <a:tailEnd type="triangle" w="med" len="med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2556220" y="3212976"/>
            <a:ext cx="2232636" cy="1152128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e libre 3"/>
          <p:cNvSpPr/>
          <p:nvPr/>
        </p:nvSpPr>
        <p:spPr>
          <a:xfrm>
            <a:off x="1905000" y="4089400"/>
            <a:ext cx="1073150" cy="1346200"/>
          </a:xfrm>
          <a:custGeom>
            <a:avLst/>
            <a:gdLst>
              <a:gd name="connsiteX0" fmla="*/ 349250 w 1073150"/>
              <a:gd name="connsiteY0" fmla="*/ 939800 h 1346200"/>
              <a:gd name="connsiteX1" fmla="*/ 152400 w 1073150"/>
              <a:gd name="connsiteY1" fmla="*/ 869950 h 1346200"/>
              <a:gd name="connsiteX2" fmla="*/ 279400 w 1073150"/>
              <a:gd name="connsiteY2" fmla="*/ 520700 h 1346200"/>
              <a:gd name="connsiteX3" fmla="*/ 419100 w 1073150"/>
              <a:gd name="connsiteY3" fmla="*/ 488950 h 1346200"/>
              <a:gd name="connsiteX4" fmla="*/ 596900 w 1073150"/>
              <a:gd name="connsiteY4" fmla="*/ 590550 h 1346200"/>
              <a:gd name="connsiteX5" fmla="*/ 647700 w 1073150"/>
              <a:gd name="connsiteY5" fmla="*/ 488950 h 1346200"/>
              <a:gd name="connsiteX6" fmla="*/ 641350 w 1073150"/>
              <a:gd name="connsiteY6" fmla="*/ 476250 h 1346200"/>
              <a:gd name="connsiteX7" fmla="*/ 736600 w 1073150"/>
              <a:gd name="connsiteY7" fmla="*/ 165100 h 1346200"/>
              <a:gd name="connsiteX8" fmla="*/ 571500 w 1073150"/>
              <a:gd name="connsiteY8" fmla="*/ 25400 h 1346200"/>
              <a:gd name="connsiteX9" fmla="*/ 571500 w 1073150"/>
              <a:gd name="connsiteY9" fmla="*/ 0 h 1346200"/>
              <a:gd name="connsiteX10" fmla="*/ 812800 w 1073150"/>
              <a:gd name="connsiteY10" fmla="*/ 139700 h 1346200"/>
              <a:gd name="connsiteX11" fmla="*/ 806450 w 1073150"/>
              <a:gd name="connsiteY11" fmla="*/ 203200 h 1346200"/>
              <a:gd name="connsiteX12" fmla="*/ 869950 w 1073150"/>
              <a:gd name="connsiteY12" fmla="*/ 234950 h 1346200"/>
              <a:gd name="connsiteX13" fmla="*/ 882650 w 1073150"/>
              <a:gd name="connsiteY13" fmla="*/ 171450 h 1346200"/>
              <a:gd name="connsiteX14" fmla="*/ 1035050 w 1073150"/>
              <a:gd name="connsiteY14" fmla="*/ 247650 h 1346200"/>
              <a:gd name="connsiteX15" fmla="*/ 1009650 w 1073150"/>
              <a:gd name="connsiteY15" fmla="*/ 444500 h 1346200"/>
              <a:gd name="connsiteX16" fmla="*/ 1054100 w 1073150"/>
              <a:gd name="connsiteY16" fmla="*/ 622300 h 1346200"/>
              <a:gd name="connsiteX17" fmla="*/ 1073150 w 1073150"/>
              <a:gd name="connsiteY17" fmla="*/ 685800 h 1346200"/>
              <a:gd name="connsiteX18" fmla="*/ 825500 w 1073150"/>
              <a:gd name="connsiteY18" fmla="*/ 730250 h 1346200"/>
              <a:gd name="connsiteX19" fmla="*/ 787400 w 1073150"/>
              <a:gd name="connsiteY19" fmla="*/ 723900 h 1346200"/>
              <a:gd name="connsiteX20" fmla="*/ 768350 w 1073150"/>
              <a:gd name="connsiteY20" fmla="*/ 793750 h 1346200"/>
              <a:gd name="connsiteX21" fmla="*/ 673100 w 1073150"/>
              <a:gd name="connsiteY21" fmla="*/ 812800 h 1346200"/>
              <a:gd name="connsiteX22" fmla="*/ 520700 w 1073150"/>
              <a:gd name="connsiteY22" fmla="*/ 838200 h 1346200"/>
              <a:gd name="connsiteX23" fmla="*/ 488950 w 1073150"/>
              <a:gd name="connsiteY23" fmla="*/ 971550 h 1346200"/>
              <a:gd name="connsiteX24" fmla="*/ 558800 w 1073150"/>
              <a:gd name="connsiteY24" fmla="*/ 971550 h 1346200"/>
              <a:gd name="connsiteX25" fmla="*/ 552450 w 1073150"/>
              <a:gd name="connsiteY25" fmla="*/ 1066800 h 1346200"/>
              <a:gd name="connsiteX26" fmla="*/ 438150 w 1073150"/>
              <a:gd name="connsiteY26" fmla="*/ 996950 h 1346200"/>
              <a:gd name="connsiteX27" fmla="*/ 381000 w 1073150"/>
              <a:gd name="connsiteY27" fmla="*/ 1250950 h 1346200"/>
              <a:gd name="connsiteX28" fmla="*/ 571500 w 1073150"/>
              <a:gd name="connsiteY28" fmla="*/ 1270000 h 1346200"/>
              <a:gd name="connsiteX29" fmla="*/ 603250 w 1073150"/>
              <a:gd name="connsiteY29" fmla="*/ 1314450 h 1346200"/>
              <a:gd name="connsiteX30" fmla="*/ 400050 w 1073150"/>
              <a:gd name="connsiteY30" fmla="*/ 1320800 h 1346200"/>
              <a:gd name="connsiteX31" fmla="*/ 146050 w 1073150"/>
              <a:gd name="connsiteY31" fmla="*/ 1346200 h 1346200"/>
              <a:gd name="connsiteX32" fmla="*/ 95250 w 1073150"/>
              <a:gd name="connsiteY32" fmla="*/ 1276350 h 1346200"/>
              <a:gd name="connsiteX33" fmla="*/ 0 w 1073150"/>
              <a:gd name="connsiteY33" fmla="*/ 1212850 h 1346200"/>
              <a:gd name="connsiteX34" fmla="*/ 25400 w 1073150"/>
              <a:gd name="connsiteY34" fmla="*/ 1149350 h 1346200"/>
              <a:gd name="connsiteX35" fmla="*/ 139700 w 1073150"/>
              <a:gd name="connsiteY35" fmla="*/ 1047750 h 1346200"/>
              <a:gd name="connsiteX36" fmla="*/ 279400 w 1073150"/>
              <a:gd name="connsiteY36" fmla="*/ 908050 h 1346200"/>
              <a:gd name="connsiteX0" fmla="*/ 152400 w 1073150"/>
              <a:gd name="connsiteY0" fmla="*/ 869950 h 1346200"/>
              <a:gd name="connsiteX1" fmla="*/ 279400 w 1073150"/>
              <a:gd name="connsiteY1" fmla="*/ 520700 h 1346200"/>
              <a:gd name="connsiteX2" fmla="*/ 419100 w 1073150"/>
              <a:gd name="connsiteY2" fmla="*/ 488950 h 1346200"/>
              <a:gd name="connsiteX3" fmla="*/ 596900 w 1073150"/>
              <a:gd name="connsiteY3" fmla="*/ 590550 h 1346200"/>
              <a:gd name="connsiteX4" fmla="*/ 647700 w 1073150"/>
              <a:gd name="connsiteY4" fmla="*/ 488950 h 1346200"/>
              <a:gd name="connsiteX5" fmla="*/ 641350 w 1073150"/>
              <a:gd name="connsiteY5" fmla="*/ 476250 h 1346200"/>
              <a:gd name="connsiteX6" fmla="*/ 736600 w 1073150"/>
              <a:gd name="connsiteY6" fmla="*/ 165100 h 1346200"/>
              <a:gd name="connsiteX7" fmla="*/ 571500 w 1073150"/>
              <a:gd name="connsiteY7" fmla="*/ 25400 h 1346200"/>
              <a:gd name="connsiteX8" fmla="*/ 571500 w 1073150"/>
              <a:gd name="connsiteY8" fmla="*/ 0 h 1346200"/>
              <a:gd name="connsiteX9" fmla="*/ 812800 w 1073150"/>
              <a:gd name="connsiteY9" fmla="*/ 139700 h 1346200"/>
              <a:gd name="connsiteX10" fmla="*/ 806450 w 1073150"/>
              <a:gd name="connsiteY10" fmla="*/ 203200 h 1346200"/>
              <a:gd name="connsiteX11" fmla="*/ 869950 w 1073150"/>
              <a:gd name="connsiteY11" fmla="*/ 234950 h 1346200"/>
              <a:gd name="connsiteX12" fmla="*/ 882650 w 1073150"/>
              <a:gd name="connsiteY12" fmla="*/ 171450 h 1346200"/>
              <a:gd name="connsiteX13" fmla="*/ 1035050 w 1073150"/>
              <a:gd name="connsiteY13" fmla="*/ 247650 h 1346200"/>
              <a:gd name="connsiteX14" fmla="*/ 1009650 w 1073150"/>
              <a:gd name="connsiteY14" fmla="*/ 444500 h 1346200"/>
              <a:gd name="connsiteX15" fmla="*/ 1054100 w 1073150"/>
              <a:gd name="connsiteY15" fmla="*/ 622300 h 1346200"/>
              <a:gd name="connsiteX16" fmla="*/ 1073150 w 1073150"/>
              <a:gd name="connsiteY16" fmla="*/ 685800 h 1346200"/>
              <a:gd name="connsiteX17" fmla="*/ 825500 w 1073150"/>
              <a:gd name="connsiteY17" fmla="*/ 730250 h 1346200"/>
              <a:gd name="connsiteX18" fmla="*/ 787400 w 1073150"/>
              <a:gd name="connsiteY18" fmla="*/ 723900 h 1346200"/>
              <a:gd name="connsiteX19" fmla="*/ 768350 w 1073150"/>
              <a:gd name="connsiteY19" fmla="*/ 793750 h 1346200"/>
              <a:gd name="connsiteX20" fmla="*/ 673100 w 1073150"/>
              <a:gd name="connsiteY20" fmla="*/ 812800 h 1346200"/>
              <a:gd name="connsiteX21" fmla="*/ 520700 w 1073150"/>
              <a:gd name="connsiteY21" fmla="*/ 838200 h 1346200"/>
              <a:gd name="connsiteX22" fmla="*/ 488950 w 1073150"/>
              <a:gd name="connsiteY22" fmla="*/ 971550 h 1346200"/>
              <a:gd name="connsiteX23" fmla="*/ 558800 w 1073150"/>
              <a:gd name="connsiteY23" fmla="*/ 971550 h 1346200"/>
              <a:gd name="connsiteX24" fmla="*/ 552450 w 1073150"/>
              <a:gd name="connsiteY24" fmla="*/ 1066800 h 1346200"/>
              <a:gd name="connsiteX25" fmla="*/ 438150 w 1073150"/>
              <a:gd name="connsiteY25" fmla="*/ 996950 h 1346200"/>
              <a:gd name="connsiteX26" fmla="*/ 381000 w 1073150"/>
              <a:gd name="connsiteY26" fmla="*/ 1250950 h 1346200"/>
              <a:gd name="connsiteX27" fmla="*/ 571500 w 1073150"/>
              <a:gd name="connsiteY27" fmla="*/ 1270000 h 1346200"/>
              <a:gd name="connsiteX28" fmla="*/ 603250 w 1073150"/>
              <a:gd name="connsiteY28" fmla="*/ 1314450 h 1346200"/>
              <a:gd name="connsiteX29" fmla="*/ 400050 w 1073150"/>
              <a:gd name="connsiteY29" fmla="*/ 1320800 h 1346200"/>
              <a:gd name="connsiteX30" fmla="*/ 146050 w 1073150"/>
              <a:gd name="connsiteY30" fmla="*/ 1346200 h 1346200"/>
              <a:gd name="connsiteX31" fmla="*/ 95250 w 1073150"/>
              <a:gd name="connsiteY31" fmla="*/ 1276350 h 1346200"/>
              <a:gd name="connsiteX32" fmla="*/ 0 w 1073150"/>
              <a:gd name="connsiteY32" fmla="*/ 1212850 h 1346200"/>
              <a:gd name="connsiteX33" fmla="*/ 25400 w 1073150"/>
              <a:gd name="connsiteY33" fmla="*/ 1149350 h 1346200"/>
              <a:gd name="connsiteX34" fmla="*/ 139700 w 1073150"/>
              <a:gd name="connsiteY34" fmla="*/ 1047750 h 1346200"/>
              <a:gd name="connsiteX35" fmla="*/ 279400 w 1073150"/>
              <a:gd name="connsiteY35" fmla="*/ 908050 h 1346200"/>
              <a:gd name="connsiteX0" fmla="*/ 266700 w 1073150"/>
              <a:gd name="connsiteY0" fmla="*/ 914400 h 1346200"/>
              <a:gd name="connsiteX1" fmla="*/ 279400 w 1073150"/>
              <a:gd name="connsiteY1" fmla="*/ 520700 h 1346200"/>
              <a:gd name="connsiteX2" fmla="*/ 419100 w 1073150"/>
              <a:gd name="connsiteY2" fmla="*/ 488950 h 1346200"/>
              <a:gd name="connsiteX3" fmla="*/ 596900 w 1073150"/>
              <a:gd name="connsiteY3" fmla="*/ 590550 h 1346200"/>
              <a:gd name="connsiteX4" fmla="*/ 647700 w 1073150"/>
              <a:gd name="connsiteY4" fmla="*/ 488950 h 1346200"/>
              <a:gd name="connsiteX5" fmla="*/ 641350 w 1073150"/>
              <a:gd name="connsiteY5" fmla="*/ 476250 h 1346200"/>
              <a:gd name="connsiteX6" fmla="*/ 736600 w 1073150"/>
              <a:gd name="connsiteY6" fmla="*/ 165100 h 1346200"/>
              <a:gd name="connsiteX7" fmla="*/ 571500 w 1073150"/>
              <a:gd name="connsiteY7" fmla="*/ 25400 h 1346200"/>
              <a:gd name="connsiteX8" fmla="*/ 571500 w 1073150"/>
              <a:gd name="connsiteY8" fmla="*/ 0 h 1346200"/>
              <a:gd name="connsiteX9" fmla="*/ 812800 w 1073150"/>
              <a:gd name="connsiteY9" fmla="*/ 139700 h 1346200"/>
              <a:gd name="connsiteX10" fmla="*/ 806450 w 1073150"/>
              <a:gd name="connsiteY10" fmla="*/ 203200 h 1346200"/>
              <a:gd name="connsiteX11" fmla="*/ 869950 w 1073150"/>
              <a:gd name="connsiteY11" fmla="*/ 234950 h 1346200"/>
              <a:gd name="connsiteX12" fmla="*/ 882650 w 1073150"/>
              <a:gd name="connsiteY12" fmla="*/ 171450 h 1346200"/>
              <a:gd name="connsiteX13" fmla="*/ 1035050 w 1073150"/>
              <a:gd name="connsiteY13" fmla="*/ 247650 h 1346200"/>
              <a:gd name="connsiteX14" fmla="*/ 1009650 w 1073150"/>
              <a:gd name="connsiteY14" fmla="*/ 444500 h 1346200"/>
              <a:gd name="connsiteX15" fmla="*/ 1054100 w 1073150"/>
              <a:gd name="connsiteY15" fmla="*/ 622300 h 1346200"/>
              <a:gd name="connsiteX16" fmla="*/ 1073150 w 1073150"/>
              <a:gd name="connsiteY16" fmla="*/ 685800 h 1346200"/>
              <a:gd name="connsiteX17" fmla="*/ 825500 w 1073150"/>
              <a:gd name="connsiteY17" fmla="*/ 730250 h 1346200"/>
              <a:gd name="connsiteX18" fmla="*/ 787400 w 1073150"/>
              <a:gd name="connsiteY18" fmla="*/ 723900 h 1346200"/>
              <a:gd name="connsiteX19" fmla="*/ 768350 w 1073150"/>
              <a:gd name="connsiteY19" fmla="*/ 793750 h 1346200"/>
              <a:gd name="connsiteX20" fmla="*/ 673100 w 1073150"/>
              <a:gd name="connsiteY20" fmla="*/ 812800 h 1346200"/>
              <a:gd name="connsiteX21" fmla="*/ 520700 w 1073150"/>
              <a:gd name="connsiteY21" fmla="*/ 838200 h 1346200"/>
              <a:gd name="connsiteX22" fmla="*/ 488950 w 1073150"/>
              <a:gd name="connsiteY22" fmla="*/ 971550 h 1346200"/>
              <a:gd name="connsiteX23" fmla="*/ 558800 w 1073150"/>
              <a:gd name="connsiteY23" fmla="*/ 971550 h 1346200"/>
              <a:gd name="connsiteX24" fmla="*/ 552450 w 1073150"/>
              <a:gd name="connsiteY24" fmla="*/ 1066800 h 1346200"/>
              <a:gd name="connsiteX25" fmla="*/ 438150 w 1073150"/>
              <a:gd name="connsiteY25" fmla="*/ 996950 h 1346200"/>
              <a:gd name="connsiteX26" fmla="*/ 381000 w 1073150"/>
              <a:gd name="connsiteY26" fmla="*/ 1250950 h 1346200"/>
              <a:gd name="connsiteX27" fmla="*/ 571500 w 1073150"/>
              <a:gd name="connsiteY27" fmla="*/ 1270000 h 1346200"/>
              <a:gd name="connsiteX28" fmla="*/ 603250 w 1073150"/>
              <a:gd name="connsiteY28" fmla="*/ 1314450 h 1346200"/>
              <a:gd name="connsiteX29" fmla="*/ 400050 w 1073150"/>
              <a:gd name="connsiteY29" fmla="*/ 1320800 h 1346200"/>
              <a:gd name="connsiteX30" fmla="*/ 146050 w 1073150"/>
              <a:gd name="connsiteY30" fmla="*/ 1346200 h 1346200"/>
              <a:gd name="connsiteX31" fmla="*/ 95250 w 1073150"/>
              <a:gd name="connsiteY31" fmla="*/ 1276350 h 1346200"/>
              <a:gd name="connsiteX32" fmla="*/ 0 w 1073150"/>
              <a:gd name="connsiteY32" fmla="*/ 1212850 h 1346200"/>
              <a:gd name="connsiteX33" fmla="*/ 25400 w 1073150"/>
              <a:gd name="connsiteY33" fmla="*/ 1149350 h 1346200"/>
              <a:gd name="connsiteX34" fmla="*/ 139700 w 1073150"/>
              <a:gd name="connsiteY34" fmla="*/ 1047750 h 1346200"/>
              <a:gd name="connsiteX35" fmla="*/ 279400 w 1073150"/>
              <a:gd name="connsiteY35" fmla="*/ 908050 h 1346200"/>
              <a:gd name="connsiteX0" fmla="*/ 266700 w 1073150"/>
              <a:gd name="connsiteY0" fmla="*/ 914400 h 1346200"/>
              <a:gd name="connsiteX1" fmla="*/ 279400 w 1073150"/>
              <a:gd name="connsiteY1" fmla="*/ 520700 h 1346200"/>
              <a:gd name="connsiteX2" fmla="*/ 419100 w 1073150"/>
              <a:gd name="connsiteY2" fmla="*/ 488950 h 1346200"/>
              <a:gd name="connsiteX3" fmla="*/ 596900 w 1073150"/>
              <a:gd name="connsiteY3" fmla="*/ 590550 h 1346200"/>
              <a:gd name="connsiteX4" fmla="*/ 647700 w 1073150"/>
              <a:gd name="connsiteY4" fmla="*/ 488950 h 1346200"/>
              <a:gd name="connsiteX5" fmla="*/ 641350 w 1073150"/>
              <a:gd name="connsiteY5" fmla="*/ 476250 h 1346200"/>
              <a:gd name="connsiteX6" fmla="*/ 736600 w 1073150"/>
              <a:gd name="connsiteY6" fmla="*/ 165100 h 1346200"/>
              <a:gd name="connsiteX7" fmla="*/ 571500 w 1073150"/>
              <a:gd name="connsiteY7" fmla="*/ 25400 h 1346200"/>
              <a:gd name="connsiteX8" fmla="*/ 571500 w 1073150"/>
              <a:gd name="connsiteY8" fmla="*/ 0 h 1346200"/>
              <a:gd name="connsiteX9" fmla="*/ 812800 w 1073150"/>
              <a:gd name="connsiteY9" fmla="*/ 139700 h 1346200"/>
              <a:gd name="connsiteX10" fmla="*/ 806450 w 1073150"/>
              <a:gd name="connsiteY10" fmla="*/ 203200 h 1346200"/>
              <a:gd name="connsiteX11" fmla="*/ 869950 w 1073150"/>
              <a:gd name="connsiteY11" fmla="*/ 234950 h 1346200"/>
              <a:gd name="connsiteX12" fmla="*/ 882650 w 1073150"/>
              <a:gd name="connsiteY12" fmla="*/ 171450 h 1346200"/>
              <a:gd name="connsiteX13" fmla="*/ 1035050 w 1073150"/>
              <a:gd name="connsiteY13" fmla="*/ 247650 h 1346200"/>
              <a:gd name="connsiteX14" fmla="*/ 1009650 w 1073150"/>
              <a:gd name="connsiteY14" fmla="*/ 444500 h 1346200"/>
              <a:gd name="connsiteX15" fmla="*/ 1054100 w 1073150"/>
              <a:gd name="connsiteY15" fmla="*/ 622300 h 1346200"/>
              <a:gd name="connsiteX16" fmla="*/ 1073150 w 1073150"/>
              <a:gd name="connsiteY16" fmla="*/ 685800 h 1346200"/>
              <a:gd name="connsiteX17" fmla="*/ 825500 w 1073150"/>
              <a:gd name="connsiteY17" fmla="*/ 730250 h 1346200"/>
              <a:gd name="connsiteX18" fmla="*/ 787400 w 1073150"/>
              <a:gd name="connsiteY18" fmla="*/ 723900 h 1346200"/>
              <a:gd name="connsiteX19" fmla="*/ 768350 w 1073150"/>
              <a:gd name="connsiteY19" fmla="*/ 793750 h 1346200"/>
              <a:gd name="connsiteX20" fmla="*/ 673100 w 1073150"/>
              <a:gd name="connsiteY20" fmla="*/ 812800 h 1346200"/>
              <a:gd name="connsiteX21" fmla="*/ 520700 w 1073150"/>
              <a:gd name="connsiteY21" fmla="*/ 838200 h 1346200"/>
              <a:gd name="connsiteX22" fmla="*/ 488950 w 1073150"/>
              <a:gd name="connsiteY22" fmla="*/ 971550 h 1346200"/>
              <a:gd name="connsiteX23" fmla="*/ 558800 w 1073150"/>
              <a:gd name="connsiteY23" fmla="*/ 971550 h 1346200"/>
              <a:gd name="connsiteX24" fmla="*/ 552450 w 1073150"/>
              <a:gd name="connsiteY24" fmla="*/ 1066800 h 1346200"/>
              <a:gd name="connsiteX25" fmla="*/ 438150 w 1073150"/>
              <a:gd name="connsiteY25" fmla="*/ 996950 h 1346200"/>
              <a:gd name="connsiteX26" fmla="*/ 381000 w 1073150"/>
              <a:gd name="connsiteY26" fmla="*/ 1250950 h 1346200"/>
              <a:gd name="connsiteX27" fmla="*/ 571500 w 1073150"/>
              <a:gd name="connsiteY27" fmla="*/ 1270000 h 1346200"/>
              <a:gd name="connsiteX28" fmla="*/ 603250 w 1073150"/>
              <a:gd name="connsiteY28" fmla="*/ 1314450 h 1346200"/>
              <a:gd name="connsiteX29" fmla="*/ 400050 w 1073150"/>
              <a:gd name="connsiteY29" fmla="*/ 1320800 h 1346200"/>
              <a:gd name="connsiteX30" fmla="*/ 146050 w 1073150"/>
              <a:gd name="connsiteY30" fmla="*/ 1346200 h 1346200"/>
              <a:gd name="connsiteX31" fmla="*/ 95250 w 1073150"/>
              <a:gd name="connsiteY31" fmla="*/ 1276350 h 1346200"/>
              <a:gd name="connsiteX32" fmla="*/ 0 w 1073150"/>
              <a:gd name="connsiteY32" fmla="*/ 1212850 h 1346200"/>
              <a:gd name="connsiteX33" fmla="*/ 25400 w 1073150"/>
              <a:gd name="connsiteY33" fmla="*/ 1149350 h 1346200"/>
              <a:gd name="connsiteX34" fmla="*/ 139700 w 1073150"/>
              <a:gd name="connsiteY34" fmla="*/ 1047750 h 1346200"/>
              <a:gd name="connsiteX35" fmla="*/ 279400 w 1073150"/>
              <a:gd name="connsiteY35" fmla="*/ 908050 h 1346200"/>
              <a:gd name="connsiteX0" fmla="*/ 266700 w 1073150"/>
              <a:gd name="connsiteY0" fmla="*/ 914400 h 1346200"/>
              <a:gd name="connsiteX1" fmla="*/ 171450 w 1073150"/>
              <a:gd name="connsiteY1" fmla="*/ 838200 h 1346200"/>
              <a:gd name="connsiteX2" fmla="*/ 279400 w 1073150"/>
              <a:gd name="connsiteY2" fmla="*/ 520700 h 1346200"/>
              <a:gd name="connsiteX3" fmla="*/ 419100 w 1073150"/>
              <a:gd name="connsiteY3" fmla="*/ 488950 h 1346200"/>
              <a:gd name="connsiteX4" fmla="*/ 596900 w 1073150"/>
              <a:gd name="connsiteY4" fmla="*/ 590550 h 1346200"/>
              <a:gd name="connsiteX5" fmla="*/ 647700 w 1073150"/>
              <a:gd name="connsiteY5" fmla="*/ 488950 h 1346200"/>
              <a:gd name="connsiteX6" fmla="*/ 641350 w 1073150"/>
              <a:gd name="connsiteY6" fmla="*/ 476250 h 1346200"/>
              <a:gd name="connsiteX7" fmla="*/ 736600 w 1073150"/>
              <a:gd name="connsiteY7" fmla="*/ 165100 h 1346200"/>
              <a:gd name="connsiteX8" fmla="*/ 571500 w 1073150"/>
              <a:gd name="connsiteY8" fmla="*/ 25400 h 1346200"/>
              <a:gd name="connsiteX9" fmla="*/ 571500 w 1073150"/>
              <a:gd name="connsiteY9" fmla="*/ 0 h 1346200"/>
              <a:gd name="connsiteX10" fmla="*/ 812800 w 1073150"/>
              <a:gd name="connsiteY10" fmla="*/ 139700 h 1346200"/>
              <a:gd name="connsiteX11" fmla="*/ 806450 w 1073150"/>
              <a:gd name="connsiteY11" fmla="*/ 203200 h 1346200"/>
              <a:gd name="connsiteX12" fmla="*/ 869950 w 1073150"/>
              <a:gd name="connsiteY12" fmla="*/ 234950 h 1346200"/>
              <a:gd name="connsiteX13" fmla="*/ 882650 w 1073150"/>
              <a:gd name="connsiteY13" fmla="*/ 171450 h 1346200"/>
              <a:gd name="connsiteX14" fmla="*/ 1035050 w 1073150"/>
              <a:gd name="connsiteY14" fmla="*/ 247650 h 1346200"/>
              <a:gd name="connsiteX15" fmla="*/ 1009650 w 1073150"/>
              <a:gd name="connsiteY15" fmla="*/ 444500 h 1346200"/>
              <a:gd name="connsiteX16" fmla="*/ 1054100 w 1073150"/>
              <a:gd name="connsiteY16" fmla="*/ 622300 h 1346200"/>
              <a:gd name="connsiteX17" fmla="*/ 1073150 w 1073150"/>
              <a:gd name="connsiteY17" fmla="*/ 685800 h 1346200"/>
              <a:gd name="connsiteX18" fmla="*/ 825500 w 1073150"/>
              <a:gd name="connsiteY18" fmla="*/ 730250 h 1346200"/>
              <a:gd name="connsiteX19" fmla="*/ 787400 w 1073150"/>
              <a:gd name="connsiteY19" fmla="*/ 723900 h 1346200"/>
              <a:gd name="connsiteX20" fmla="*/ 768350 w 1073150"/>
              <a:gd name="connsiteY20" fmla="*/ 793750 h 1346200"/>
              <a:gd name="connsiteX21" fmla="*/ 673100 w 1073150"/>
              <a:gd name="connsiteY21" fmla="*/ 812800 h 1346200"/>
              <a:gd name="connsiteX22" fmla="*/ 520700 w 1073150"/>
              <a:gd name="connsiteY22" fmla="*/ 838200 h 1346200"/>
              <a:gd name="connsiteX23" fmla="*/ 488950 w 1073150"/>
              <a:gd name="connsiteY23" fmla="*/ 971550 h 1346200"/>
              <a:gd name="connsiteX24" fmla="*/ 558800 w 1073150"/>
              <a:gd name="connsiteY24" fmla="*/ 971550 h 1346200"/>
              <a:gd name="connsiteX25" fmla="*/ 552450 w 1073150"/>
              <a:gd name="connsiteY25" fmla="*/ 1066800 h 1346200"/>
              <a:gd name="connsiteX26" fmla="*/ 438150 w 1073150"/>
              <a:gd name="connsiteY26" fmla="*/ 996950 h 1346200"/>
              <a:gd name="connsiteX27" fmla="*/ 381000 w 1073150"/>
              <a:gd name="connsiteY27" fmla="*/ 1250950 h 1346200"/>
              <a:gd name="connsiteX28" fmla="*/ 571500 w 1073150"/>
              <a:gd name="connsiteY28" fmla="*/ 1270000 h 1346200"/>
              <a:gd name="connsiteX29" fmla="*/ 603250 w 1073150"/>
              <a:gd name="connsiteY29" fmla="*/ 1314450 h 1346200"/>
              <a:gd name="connsiteX30" fmla="*/ 400050 w 1073150"/>
              <a:gd name="connsiteY30" fmla="*/ 1320800 h 1346200"/>
              <a:gd name="connsiteX31" fmla="*/ 146050 w 1073150"/>
              <a:gd name="connsiteY31" fmla="*/ 1346200 h 1346200"/>
              <a:gd name="connsiteX32" fmla="*/ 95250 w 1073150"/>
              <a:gd name="connsiteY32" fmla="*/ 1276350 h 1346200"/>
              <a:gd name="connsiteX33" fmla="*/ 0 w 1073150"/>
              <a:gd name="connsiteY33" fmla="*/ 1212850 h 1346200"/>
              <a:gd name="connsiteX34" fmla="*/ 25400 w 1073150"/>
              <a:gd name="connsiteY34" fmla="*/ 1149350 h 1346200"/>
              <a:gd name="connsiteX35" fmla="*/ 139700 w 1073150"/>
              <a:gd name="connsiteY35" fmla="*/ 1047750 h 1346200"/>
              <a:gd name="connsiteX36" fmla="*/ 279400 w 1073150"/>
              <a:gd name="connsiteY36" fmla="*/ 90805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73150" h="1346200">
                <a:moveTo>
                  <a:pt x="266700" y="914400"/>
                </a:moveTo>
                <a:cubicBezTo>
                  <a:pt x="257175" y="896408"/>
                  <a:pt x="169333" y="903817"/>
                  <a:pt x="171450" y="838200"/>
                </a:cubicBezTo>
                <a:cubicBezTo>
                  <a:pt x="173567" y="772583"/>
                  <a:pt x="244475" y="573617"/>
                  <a:pt x="279400" y="520700"/>
                </a:cubicBezTo>
                <a:lnTo>
                  <a:pt x="419100" y="488950"/>
                </a:lnTo>
                <a:lnTo>
                  <a:pt x="596900" y="590550"/>
                </a:lnTo>
                <a:lnTo>
                  <a:pt x="647700" y="488950"/>
                </a:lnTo>
                <a:lnTo>
                  <a:pt x="641350" y="476250"/>
                </a:lnTo>
                <a:lnTo>
                  <a:pt x="736600" y="165100"/>
                </a:lnTo>
                <a:lnTo>
                  <a:pt x="571500" y="25400"/>
                </a:lnTo>
                <a:lnTo>
                  <a:pt x="571500" y="0"/>
                </a:lnTo>
                <a:lnTo>
                  <a:pt x="812800" y="139700"/>
                </a:lnTo>
                <a:lnTo>
                  <a:pt x="806450" y="203200"/>
                </a:lnTo>
                <a:lnTo>
                  <a:pt x="869950" y="234950"/>
                </a:lnTo>
                <a:lnTo>
                  <a:pt x="882650" y="171450"/>
                </a:lnTo>
                <a:lnTo>
                  <a:pt x="1035050" y="247650"/>
                </a:lnTo>
                <a:lnTo>
                  <a:pt x="1009650" y="444500"/>
                </a:lnTo>
                <a:lnTo>
                  <a:pt x="1054100" y="622300"/>
                </a:lnTo>
                <a:lnTo>
                  <a:pt x="1073150" y="685800"/>
                </a:lnTo>
                <a:lnTo>
                  <a:pt x="825500" y="730250"/>
                </a:lnTo>
                <a:lnTo>
                  <a:pt x="787400" y="723900"/>
                </a:lnTo>
                <a:lnTo>
                  <a:pt x="768350" y="793750"/>
                </a:lnTo>
                <a:lnTo>
                  <a:pt x="673100" y="812800"/>
                </a:lnTo>
                <a:lnTo>
                  <a:pt x="520700" y="838200"/>
                </a:lnTo>
                <a:lnTo>
                  <a:pt x="488950" y="971550"/>
                </a:lnTo>
                <a:lnTo>
                  <a:pt x="558800" y="971550"/>
                </a:lnTo>
                <a:lnTo>
                  <a:pt x="552450" y="1066800"/>
                </a:lnTo>
                <a:lnTo>
                  <a:pt x="438150" y="996950"/>
                </a:lnTo>
                <a:lnTo>
                  <a:pt x="381000" y="1250950"/>
                </a:lnTo>
                <a:lnTo>
                  <a:pt x="571500" y="1270000"/>
                </a:lnTo>
                <a:lnTo>
                  <a:pt x="603250" y="1314450"/>
                </a:lnTo>
                <a:lnTo>
                  <a:pt x="400050" y="1320800"/>
                </a:lnTo>
                <a:lnTo>
                  <a:pt x="146050" y="1346200"/>
                </a:lnTo>
                <a:lnTo>
                  <a:pt x="95250" y="1276350"/>
                </a:lnTo>
                <a:lnTo>
                  <a:pt x="0" y="1212850"/>
                </a:lnTo>
                <a:lnTo>
                  <a:pt x="25400" y="1149350"/>
                </a:lnTo>
                <a:lnTo>
                  <a:pt x="139700" y="1047750"/>
                </a:lnTo>
                <a:lnTo>
                  <a:pt x="279400" y="908050"/>
                </a:lnTo>
              </a:path>
            </a:pathLst>
          </a:custGeom>
          <a:solidFill>
            <a:schemeClr val="accent3">
              <a:alpha val="50196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2857500" y="3854450"/>
            <a:ext cx="342900" cy="438150"/>
          </a:xfrm>
          <a:custGeom>
            <a:avLst/>
            <a:gdLst>
              <a:gd name="connsiteX0" fmla="*/ 0 w 342900"/>
              <a:gd name="connsiteY0" fmla="*/ 381000 h 438150"/>
              <a:gd name="connsiteX1" fmla="*/ 133350 w 342900"/>
              <a:gd name="connsiteY1" fmla="*/ 438150 h 438150"/>
              <a:gd name="connsiteX2" fmla="*/ 342900 w 342900"/>
              <a:gd name="connsiteY2" fmla="*/ 101600 h 438150"/>
              <a:gd name="connsiteX3" fmla="*/ 177800 w 342900"/>
              <a:gd name="connsiteY3" fmla="*/ 0 h 438150"/>
              <a:gd name="connsiteX4" fmla="*/ 0 w 342900"/>
              <a:gd name="connsiteY4" fmla="*/ 38100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438150">
                <a:moveTo>
                  <a:pt x="0" y="381000"/>
                </a:moveTo>
                <a:lnTo>
                  <a:pt x="133350" y="438150"/>
                </a:lnTo>
                <a:lnTo>
                  <a:pt x="342900" y="101600"/>
                </a:lnTo>
                <a:lnTo>
                  <a:pt x="177800" y="0"/>
                </a:lnTo>
                <a:lnTo>
                  <a:pt x="0" y="381000"/>
                </a:lnTo>
                <a:close/>
              </a:path>
            </a:pathLst>
          </a:custGeom>
          <a:solidFill>
            <a:schemeClr val="accent5">
              <a:alpha val="50196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3365500" y="1612900"/>
            <a:ext cx="2135188" cy="1733550"/>
          </a:xfrm>
          <a:custGeom>
            <a:avLst/>
            <a:gdLst>
              <a:gd name="connsiteX0" fmla="*/ 2133600 w 2133600"/>
              <a:gd name="connsiteY0" fmla="*/ 0 h 1733550"/>
              <a:gd name="connsiteX1" fmla="*/ 1301750 w 2133600"/>
              <a:gd name="connsiteY1" fmla="*/ 666750 h 1733550"/>
              <a:gd name="connsiteX2" fmla="*/ 1270000 w 2133600"/>
              <a:gd name="connsiteY2" fmla="*/ 711200 h 1733550"/>
              <a:gd name="connsiteX3" fmla="*/ 1441450 w 2133600"/>
              <a:gd name="connsiteY3" fmla="*/ 749300 h 1733550"/>
              <a:gd name="connsiteX4" fmla="*/ 1174750 w 2133600"/>
              <a:gd name="connsiteY4" fmla="*/ 946150 h 1733550"/>
              <a:gd name="connsiteX5" fmla="*/ 1193800 w 2133600"/>
              <a:gd name="connsiteY5" fmla="*/ 1073150 h 1733550"/>
              <a:gd name="connsiteX6" fmla="*/ 1314450 w 2133600"/>
              <a:gd name="connsiteY6" fmla="*/ 1657350 h 1733550"/>
              <a:gd name="connsiteX7" fmla="*/ 1295400 w 2133600"/>
              <a:gd name="connsiteY7" fmla="*/ 1733550 h 1733550"/>
              <a:gd name="connsiteX8" fmla="*/ 501650 w 2133600"/>
              <a:gd name="connsiteY8" fmla="*/ 1536700 h 1733550"/>
              <a:gd name="connsiteX9" fmla="*/ 374650 w 2133600"/>
              <a:gd name="connsiteY9" fmla="*/ 1492250 h 1733550"/>
              <a:gd name="connsiteX10" fmla="*/ 190500 w 2133600"/>
              <a:gd name="connsiteY10" fmla="*/ 1517650 h 1733550"/>
              <a:gd name="connsiteX11" fmla="*/ 95250 w 2133600"/>
              <a:gd name="connsiteY11" fmla="*/ 1581150 h 1733550"/>
              <a:gd name="connsiteX12" fmla="*/ 44450 w 2133600"/>
              <a:gd name="connsiteY12" fmla="*/ 1504950 h 1733550"/>
              <a:gd name="connsiteX13" fmla="*/ 6350 w 2133600"/>
              <a:gd name="connsiteY13" fmla="*/ 1422400 h 1733550"/>
              <a:gd name="connsiteX14" fmla="*/ 0 w 2133600"/>
              <a:gd name="connsiteY14" fmla="*/ 1371600 h 1733550"/>
              <a:gd name="connsiteX15" fmla="*/ 82550 w 2133600"/>
              <a:gd name="connsiteY15" fmla="*/ 1289050 h 1733550"/>
              <a:gd name="connsiteX16" fmla="*/ 88900 w 2133600"/>
              <a:gd name="connsiteY16" fmla="*/ 1231900 h 1733550"/>
              <a:gd name="connsiteX17" fmla="*/ 6350 w 2133600"/>
              <a:gd name="connsiteY17" fmla="*/ 1206500 h 1733550"/>
              <a:gd name="connsiteX18" fmla="*/ 19050 w 2133600"/>
              <a:gd name="connsiteY18" fmla="*/ 1111250 h 1733550"/>
              <a:gd name="connsiteX19" fmla="*/ 285750 w 2133600"/>
              <a:gd name="connsiteY19" fmla="*/ 1276350 h 1733550"/>
              <a:gd name="connsiteX20" fmla="*/ 869950 w 2133600"/>
              <a:gd name="connsiteY20" fmla="*/ 635000 h 1733550"/>
              <a:gd name="connsiteX21" fmla="*/ 1612900 w 2133600"/>
              <a:gd name="connsiteY21" fmla="*/ 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33600" h="1733550">
                <a:moveTo>
                  <a:pt x="2133600" y="0"/>
                </a:moveTo>
                <a:lnTo>
                  <a:pt x="1301750" y="666750"/>
                </a:lnTo>
                <a:lnTo>
                  <a:pt x="1270000" y="711200"/>
                </a:lnTo>
                <a:lnTo>
                  <a:pt x="1441450" y="749300"/>
                </a:lnTo>
                <a:lnTo>
                  <a:pt x="1174750" y="946150"/>
                </a:lnTo>
                <a:lnTo>
                  <a:pt x="1193800" y="1073150"/>
                </a:lnTo>
                <a:lnTo>
                  <a:pt x="1314450" y="1657350"/>
                </a:lnTo>
                <a:lnTo>
                  <a:pt x="1295400" y="1733550"/>
                </a:lnTo>
                <a:lnTo>
                  <a:pt x="501650" y="1536700"/>
                </a:lnTo>
                <a:lnTo>
                  <a:pt x="374650" y="1492250"/>
                </a:lnTo>
                <a:lnTo>
                  <a:pt x="190500" y="1517650"/>
                </a:lnTo>
                <a:lnTo>
                  <a:pt x="95250" y="1581150"/>
                </a:lnTo>
                <a:lnTo>
                  <a:pt x="44450" y="1504950"/>
                </a:lnTo>
                <a:lnTo>
                  <a:pt x="6350" y="1422400"/>
                </a:lnTo>
                <a:lnTo>
                  <a:pt x="0" y="1371600"/>
                </a:lnTo>
                <a:lnTo>
                  <a:pt x="82550" y="1289050"/>
                </a:lnTo>
                <a:lnTo>
                  <a:pt x="88900" y="1231900"/>
                </a:lnTo>
                <a:lnTo>
                  <a:pt x="6350" y="1206500"/>
                </a:lnTo>
                <a:lnTo>
                  <a:pt x="19050" y="1111250"/>
                </a:lnTo>
                <a:lnTo>
                  <a:pt x="285750" y="1276350"/>
                </a:lnTo>
                <a:lnTo>
                  <a:pt x="869950" y="635000"/>
                </a:lnTo>
                <a:lnTo>
                  <a:pt x="1612900" y="0"/>
                </a:lnTo>
              </a:path>
            </a:pathLst>
          </a:custGeom>
          <a:solidFill>
            <a:schemeClr val="accent3">
              <a:alpha val="50196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2994025" y="3141663"/>
            <a:ext cx="371475" cy="636587"/>
          </a:xfrm>
          <a:prstGeom prst="straightConnector1">
            <a:avLst/>
          </a:prstGeom>
          <a:ln w="3810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44" name="Groupe 16"/>
          <p:cNvGrpSpPr>
            <a:grpSpLocks/>
          </p:cNvGrpSpPr>
          <p:nvPr/>
        </p:nvGrpSpPr>
        <p:grpSpPr bwMode="auto">
          <a:xfrm>
            <a:off x="1384300" y="1549400"/>
            <a:ext cx="6383338" cy="4629150"/>
            <a:chOff x="1384300" y="1549400"/>
            <a:chExt cx="6381750" cy="4629150"/>
          </a:xfrm>
        </p:grpSpPr>
        <p:sp>
          <p:nvSpPr>
            <p:cNvPr id="15" name="Forme libre 14"/>
            <p:cNvSpPr/>
            <p:nvPr/>
          </p:nvSpPr>
          <p:spPr>
            <a:xfrm>
              <a:off x="1384300" y="1549400"/>
              <a:ext cx="2507626" cy="3022600"/>
            </a:xfrm>
            <a:custGeom>
              <a:avLst/>
              <a:gdLst>
                <a:gd name="connsiteX0" fmla="*/ 6350 w 2508250"/>
                <a:gd name="connsiteY0" fmla="*/ 0 h 3022600"/>
                <a:gd name="connsiteX1" fmla="*/ 2508250 w 2508250"/>
                <a:gd name="connsiteY1" fmla="*/ 6350 h 3022600"/>
                <a:gd name="connsiteX2" fmla="*/ 0 w 2508250"/>
                <a:gd name="connsiteY2" fmla="*/ 3022600 h 3022600"/>
                <a:gd name="connsiteX3" fmla="*/ 6350 w 2508250"/>
                <a:gd name="connsiteY3" fmla="*/ 0 h 302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250" h="3022600">
                  <a:moveTo>
                    <a:pt x="6350" y="0"/>
                  </a:moveTo>
                  <a:lnTo>
                    <a:pt x="2508250" y="6350"/>
                  </a:lnTo>
                  <a:lnTo>
                    <a:pt x="0" y="3022600"/>
                  </a:lnTo>
                  <a:cubicBezTo>
                    <a:pt x="2117" y="2015067"/>
                    <a:pt x="4233" y="1007533"/>
                    <a:pt x="63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3466582" y="1562100"/>
              <a:ext cx="4299468" cy="4616450"/>
            </a:xfrm>
            <a:custGeom>
              <a:avLst/>
              <a:gdLst>
                <a:gd name="connsiteX0" fmla="*/ 2165350 w 4102100"/>
                <a:gd name="connsiteY0" fmla="*/ 6350 h 4616450"/>
                <a:gd name="connsiteX1" fmla="*/ 4102100 w 4102100"/>
                <a:gd name="connsiteY1" fmla="*/ 0 h 4616450"/>
                <a:gd name="connsiteX2" fmla="*/ 4095750 w 4102100"/>
                <a:gd name="connsiteY2" fmla="*/ 4616450 h 4616450"/>
                <a:gd name="connsiteX3" fmla="*/ 0 w 4102100"/>
                <a:gd name="connsiteY3" fmla="*/ 4610100 h 4616450"/>
                <a:gd name="connsiteX4" fmla="*/ 2165350 w 4102100"/>
                <a:gd name="connsiteY4" fmla="*/ 6350 h 4616450"/>
                <a:gd name="connsiteX0" fmla="*/ 2330450 w 4102100"/>
                <a:gd name="connsiteY0" fmla="*/ 6350 h 4616450"/>
                <a:gd name="connsiteX1" fmla="*/ 4102100 w 4102100"/>
                <a:gd name="connsiteY1" fmla="*/ 0 h 4616450"/>
                <a:gd name="connsiteX2" fmla="*/ 4095750 w 4102100"/>
                <a:gd name="connsiteY2" fmla="*/ 4616450 h 4616450"/>
                <a:gd name="connsiteX3" fmla="*/ 0 w 4102100"/>
                <a:gd name="connsiteY3" fmla="*/ 4610100 h 4616450"/>
                <a:gd name="connsiteX4" fmla="*/ 2330450 w 4102100"/>
                <a:gd name="connsiteY4" fmla="*/ 6350 h 4616450"/>
                <a:gd name="connsiteX0" fmla="*/ 2413000 w 4102100"/>
                <a:gd name="connsiteY0" fmla="*/ 6350 h 4616450"/>
                <a:gd name="connsiteX1" fmla="*/ 4102100 w 4102100"/>
                <a:gd name="connsiteY1" fmla="*/ 0 h 4616450"/>
                <a:gd name="connsiteX2" fmla="*/ 4095750 w 4102100"/>
                <a:gd name="connsiteY2" fmla="*/ 4616450 h 4616450"/>
                <a:gd name="connsiteX3" fmla="*/ 0 w 4102100"/>
                <a:gd name="connsiteY3" fmla="*/ 4610100 h 4616450"/>
                <a:gd name="connsiteX4" fmla="*/ 2413000 w 4102100"/>
                <a:gd name="connsiteY4" fmla="*/ 6350 h 4616450"/>
                <a:gd name="connsiteX0" fmla="*/ 2609850 w 4298950"/>
                <a:gd name="connsiteY0" fmla="*/ 6350 h 4616450"/>
                <a:gd name="connsiteX1" fmla="*/ 4298950 w 4298950"/>
                <a:gd name="connsiteY1" fmla="*/ 0 h 4616450"/>
                <a:gd name="connsiteX2" fmla="*/ 4292600 w 4298950"/>
                <a:gd name="connsiteY2" fmla="*/ 4616450 h 4616450"/>
                <a:gd name="connsiteX3" fmla="*/ 0 w 4298950"/>
                <a:gd name="connsiteY3" fmla="*/ 4603750 h 4616450"/>
                <a:gd name="connsiteX4" fmla="*/ 2609850 w 4298950"/>
                <a:gd name="connsiteY4" fmla="*/ 6350 h 4616450"/>
                <a:gd name="connsiteX0" fmla="*/ 2787650 w 4298950"/>
                <a:gd name="connsiteY0" fmla="*/ 0 h 4622800"/>
                <a:gd name="connsiteX1" fmla="*/ 4298950 w 4298950"/>
                <a:gd name="connsiteY1" fmla="*/ 6350 h 4622800"/>
                <a:gd name="connsiteX2" fmla="*/ 4292600 w 4298950"/>
                <a:gd name="connsiteY2" fmla="*/ 4622800 h 4622800"/>
                <a:gd name="connsiteX3" fmla="*/ 0 w 4298950"/>
                <a:gd name="connsiteY3" fmla="*/ 4610100 h 4622800"/>
                <a:gd name="connsiteX4" fmla="*/ 2787650 w 4298950"/>
                <a:gd name="connsiteY4" fmla="*/ 0 h 4622800"/>
                <a:gd name="connsiteX0" fmla="*/ 2832100 w 4298950"/>
                <a:gd name="connsiteY0" fmla="*/ 0 h 4622800"/>
                <a:gd name="connsiteX1" fmla="*/ 4298950 w 4298950"/>
                <a:gd name="connsiteY1" fmla="*/ 6350 h 4622800"/>
                <a:gd name="connsiteX2" fmla="*/ 4292600 w 4298950"/>
                <a:gd name="connsiteY2" fmla="*/ 4622800 h 4622800"/>
                <a:gd name="connsiteX3" fmla="*/ 0 w 4298950"/>
                <a:gd name="connsiteY3" fmla="*/ 4610100 h 4622800"/>
                <a:gd name="connsiteX4" fmla="*/ 2832100 w 4298950"/>
                <a:gd name="connsiteY4" fmla="*/ 0 h 4622800"/>
                <a:gd name="connsiteX0" fmla="*/ 2901950 w 4298950"/>
                <a:gd name="connsiteY0" fmla="*/ 0 h 4622800"/>
                <a:gd name="connsiteX1" fmla="*/ 4298950 w 4298950"/>
                <a:gd name="connsiteY1" fmla="*/ 6350 h 4622800"/>
                <a:gd name="connsiteX2" fmla="*/ 4292600 w 4298950"/>
                <a:gd name="connsiteY2" fmla="*/ 4622800 h 4622800"/>
                <a:gd name="connsiteX3" fmla="*/ 0 w 4298950"/>
                <a:gd name="connsiteY3" fmla="*/ 4610100 h 4622800"/>
                <a:gd name="connsiteX4" fmla="*/ 2901950 w 4298950"/>
                <a:gd name="connsiteY4" fmla="*/ 0 h 4622800"/>
                <a:gd name="connsiteX0" fmla="*/ 2971800 w 4298950"/>
                <a:gd name="connsiteY0" fmla="*/ 0 h 4616450"/>
                <a:gd name="connsiteX1" fmla="*/ 4298950 w 4298950"/>
                <a:gd name="connsiteY1" fmla="*/ 0 h 4616450"/>
                <a:gd name="connsiteX2" fmla="*/ 4292600 w 4298950"/>
                <a:gd name="connsiteY2" fmla="*/ 4616450 h 4616450"/>
                <a:gd name="connsiteX3" fmla="*/ 0 w 4298950"/>
                <a:gd name="connsiteY3" fmla="*/ 4603750 h 4616450"/>
                <a:gd name="connsiteX4" fmla="*/ 2971800 w 4298950"/>
                <a:gd name="connsiteY4" fmla="*/ 0 h 4616450"/>
                <a:gd name="connsiteX0" fmla="*/ 3041650 w 4298950"/>
                <a:gd name="connsiteY0" fmla="*/ 0 h 4622800"/>
                <a:gd name="connsiteX1" fmla="*/ 4298950 w 4298950"/>
                <a:gd name="connsiteY1" fmla="*/ 6350 h 4622800"/>
                <a:gd name="connsiteX2" fmla="*/ 4292600 w 4298950"/>
                <a:gd name="connsiteY2" fmla="*/ 4622800 h 4622800"/>
                <a:gd name="connsiteX3" fmla="*/ 0 w 4298950"/>
                <a:gd name="connsiteY3" fmla="*/ 4610100 h 4622800"/>
                <a:gd name="connsiteX4" fmla="*/ 3041650 w 4298950"/>
                <a:gd name="connsiteY4" fmla="*/ 0 h 4622800"/>
                <a:gd name="connsiteX0" fmla="*/ 3111500 w 4298950"/>
                <a:gd name="connsiteY0" fmla="*/ 0 h 4622800"/>
                <a:gd name="connsiteX1" fmla="*/ 4298950 w 4298950"/>
                <a:gd name="connsiteY1" fmla="*/ 6350 h 4622800"/>
                <a:gd name="connsiteX2" fmla="*/ 4292600 w 4298950"/>
                <a:gd name="connsiteY2" fmla="*/ 4622800 h 4622800"/>
                <a:gd name="connsiteX3" fmla="*/ 0 w 4298950"/>
                <a:gd name="connsiteY3" fmla="*/ 4610100 h 4622800"/>
                <a:gd name="connsiteX4" fmla="*/ 3111500 w 4298950"/>
                <a:gd name="connsiteY4" fmla="*/ 0 h 4622800"/>
                <a:gd name="connsiteX0" fmla="*/ 3168650 w 4298950"/>
                <a:gd name="connsiteY0" fmla="*/ 0 h 4635500"/>
                <a:gd name="connsiteX1" fmla="*/ 4298950 w 4298950"/>
                <a:gd name="connsiteY1" fmla="*/ 19050 h 4635500"/>
                <a:gd name="connsiteX2" fmla="*/ 4292600 w 4298950"/>
                <a:gd name="connsiteY2" fmla="*/ 4635500 h 4635500"/>
                <a:gd name="connsiteX3" fmla="*/ 0 w 4298950"/>
                <a:gd name="connsiteY3" fmla="*/ 4622800 h 4635500"/>
                <a:gd name="connsiteX4" fmla="*/ 3168650 w 4298950"/>
                <a:gd name="connsiteY4" fmla="*/ 0 h 4635500"/>
                <a:gd name="connsiteX0" fmla="*/ 3289300 w 4298950"/>
                <a:gd name="connsiteY0" fmla="*/ 0 h 4629150"/>
                <a:gd name="connsiteX1" fmla="*/ 4298950 w 4298950"/>
                <a:gd name="connsiteY1" fmla="*/ 12700 h 4629150"/>
                <a:gd name="connsiteX2" fmla="*/ 4292600 w 4298950"/>
                <a:gd name="connsiteY2" fmla="*/ 4629150 h 4629150"/>
                <a:gd name="connsiteX3" fmla="*/ 0 w 4298950"/>
                <a:gd name="connsiteY3" fmla="*/ 4616450 h 4629150"/>
                <a:gd name="connsiteX4" fmla="*/ 3289300 w 4298950"/>
                <a:gd name="connsiteY4" fmla="*/ 0 h 4629150"/>
                <a:gd name="connsiteX0" fmla="*/ 3473450 w 4298950"/>
                <a:gd name="connsiteY0" fmla="*/ 0 h 4622800"/>
                <a:gd name="connsiteX1" fmla="*/ 4298950 w 4298950"/>
                <a:gd name="connsiteY1" fmla="*/ 6350 h 4622800"/>
                <a:gd name="connsiteX2" fmla="*/ 4292600 w 4298950"/>
                <a:gd name="connsiteY2" fmla="*/ 4622800 h 4622800"/>
                <a:gd name="connsiteX3" fmla="*/ 0 w 4298950"/>
                <a:gd name="connsiteY3" fmla="*/ 4610100 h 4622800"/>
                <a:gd name="connsiteX4" fmla="*/ 3473450 w 4298950"/>
                <a:gd name="connsiteY4" fmla="*/ 0 h 4622800"/>
                <a:gd name="connsiteX0" fmla="*/ 3549650 w 4298950"/>
                <a:gd name="connsiteY0" fmla="*/ 0 h 4616450"/>
                <a:gd name="connsiteX1" fmla="*/ 4298950 w 4298950"/>
                <a:gd name="connsiteY1" fmla="*/ 0 h 4616450"/>
                <a:gd name="connsiteX2" fmla="*/ 4292600 w 4298950"/>
                <a:gd name="connsiteY2" fmla="*/ 4616450 h 4616450"/>
                <a:gd name="connsiteX3" fmla="*/ 0 w 4298950"/>
                <a:gd name="connsiteY3" fmla="*/ 4603750 h 4616450"/>
                <a:gd name="connsiteX4" fmla="*/ 3549650 w 4298950"/>
                <a:gd name="connsiteY4" fmla="*/ 0 h 461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950" h="4616450">
                  <a:moveTo>
                    <a:pt x="3549650" y="0"/>
                  </a:moveTo>
                  <a:lnTo>
                    <a:pt x="4298950" y="0"/>
                  </a:lnTo>
                  <a:cubicBezTo>
                    <a:pt x="4296833" y="1538817"/>
                    <a:pt x="4294717" y="3077633"/>
                    <a:pt x="4292600" y="4616450"/>
                  </a:cubicBezTo>
                  <a:lnTo>
                    <a:pt x="0" y="4603750"/>
                  </a:lnTo>
                  <a:lnTo>
                    <a:pt x="35496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  <p:grpSp>
        <p:nvGrpSpPr>
          <p:cNvPr id="18445" name="Groupe 19"/>
          <p:cNvGrpSpPr>
            <a:grpSpLocks/>
          </p:cNvGrpSpPr>
          <p:nvPr/>
        </p:nvGrpSpPr>
        <p:grpSpPr bwMode="auto">
          <a:xfrm>
            <a:off x="4570413" y="1731963"/>
            <a:ext cx="352425" cy="369887"/>
            <a:chOff x="8532440" y="2431694"/>
            <a:chExt cx="352921" cy="369332"/>
          </a:xfrm>
        </p:grpSpPr>
        <p:sp>
          <p:nvSpPr>
            <p:cNvPr id="19" name="Rectangle 18"/>
            <p:cNvSpPr/>
            <p:nvPr/>
          </p:nvSpPr>
          <p:spPr>
            <a:xfrm>
              <a:off x="8532440" y="2431694"/>
              <a:ext cx="30205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8479" name="ZoneTexte 17"/>
            <p:cNvSpPr txBox="1">
              <a:spLocks noChangeArrowheads="1"/>
            </p:cNvSpPr>
            <p:nvPr/>
          </p:nvSpPr>
          <p:spPr bwMode="auto">
            <a:xfrm>
              <a:off x="8532440" y="2431694"/>
              <a:ext cx="3529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18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Segoe Print" pitchFamily="2" charset="0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Segoe Print" pitchFamily="2" charset="0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Segoe Print" pitchFamily="2" charset="0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1</a:t>
              </a:r>
            </a:p>
          </p:txBody>
        </p:sp>
      </p:grpSp>
      <p:grpSp>
        <p:nvGrpSpPr>
          <p:cNvPr id="18446" name="Groupe 21"/>
          <p:cNvGrpSpPr>
            <a:grpSpLocks/>
          </p:cNvGrpSpPr>
          <p:nvPr/>
        </p:nvGrpSpPr>
        <p:grpSpPr bwMode="auto">
          <a:xfrm>
            <a:off x="2505075" y="4468813"/>
            <a:ext cx="352425" cy="368300"/>
            <a:chOff x="8532440" y="2431694"/>
            <a:chExt cx="352921" cy="369332"/>
          </a:xfrm>
        </p:grpSpPr>
        <p:sp>
          <p:nvSpPr>
            <p:cNvPr id="23" name="Rectangle 22"/>
            <p:cNvSpPr/>
            <p:nvPr/>
          </p:nvSpPr>
          <p:spPr>
            <a:xfrm>
              <a:off x="8532440" y="2431694"/>
              <a:ext cx="30205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8477" name="ZoneTexte 23"/>
            <p:cNvSpPr txBox="1">
              <a:spLocks noChangeArrowheads="1"/>
            </p:cNvSpPr>
            <p:nvPr/>
          </p:nvSpPr>
          <p:spPr bwMode="auto">
            <a:xfrm>
              <a:off x="8532440" y="2431694"/>
              <a:ext cx="3529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18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Segoe Print" pitchFamily="2" charset="0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Segoe Print" pitchFamily="2" charset="0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Segoe Print" pitchFamily="2" charset="0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4</a:t>
              </a:r>
            </a:p>
          </p:txBody>
        </p:sp>
      </p:grpSp>
      <p:grpSp>
        <p:nvGrpSpPr>
          <p:cNvPr id="18447" name="Groupe 27"/>
          <p:cNvGrpSpPr>
            <a:grpSpLocks/>
          </p:cNvGrpSpPr>
          <p:nvPr/>
        </p:nvGrpSpPr>
        <p:grpSpPr bwMode="auto">
          <a:xfrm>
            <a:off x="4335463" y="2747963"/>
            <a:ext cx="354012" cy="369887"/>
            <a:chOff x="8532440" y="2431694"/>
            <a:chExt cx="352921" cy="369332"/>
          </a:xfrm>
        </p:grpSpPr>
        <p:sp>
          <p:nvSpPr>
            <p:cNvPr id="29" name="Rectangle 28"/>
            <p:cNvSpPr/>
            <p:nvPr/>
          </p:nvSpPr>
          <p:spPr>
            <a:xfrm>
              <a:off x="8532440" y="2431694"/>
              <a:ext cx="30227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8475" name="ZoneTexte 29"/>
            <p:cNvSpPr txBox="1">
              <a:spLocks noChangeArrowheads="1"/>
            </p:cNvSpPr>
            <p:nvPr/>
          </p:nvSpPr>
          <p:spPr bwMode="auto">
            <a:xfrm>
              <a:off x="8532440" y="2431694"/>
              <a:ext cx="3529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18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Segoe Print" pitchFamily="2" charset="0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Segoe Print" pitchFamily="2" charset="0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Segoe Print" pitchFamily="2" charset="0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2</a:t>
              </a:r>
            </a:p>
          </p:txBody>
        </p:sp>
      </p:grpSp>
      <p:cxnSp>
        <p:nvCxnSpPr>
          <p:cNvPr id="37" name="Connecteur droit avec flèche 36"/>
          <p:cNvCxnSpPr/>
          <p:nvPr/>
        </p:nvCxnSpPr>
        <p:spPr>
          <a:xfrm flipH="1" flipV="1">
            <a:off x="4716835" y="3346450"/>
            <a:ext cx="720125" cy="197014"/>
          </a:xfrm>
          <a:prstGeom prst="straightConnector1">
            <a:avLst/>
          </a:prstGeom>
          <a:ln w="28575">
            <a:solidFill>
              <a:schemeClr val="accent3"/>
            </a:solidFill>
            <a:headEnd type="arrow" w="med" len="med"/>
            <a:tailEnd type="arrow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e libre 37"/>
          <p:cNvSpPr/>
          <p:nvPr/>
        </p:nvSpPr>
        <p:spPr>
          <a:xfrm>
            <a:off x="1498600" y="5480050"/>
            <a:ext cx="1638300" cy="635000"/>
          </a:xfrm>
          <a:custGeom>
            <a:avLst/>
            <a:gdLst>
              <a:gd name="connsiteX0" fmla="*/ 0 w 1638300"/>
              <a:gd name="connsiteY0" fmla="*/ 635000 h 635000"/>
              <a:gd name="connsiteX1" fmla="*/ 177800 w 1638300"/>
              <a:gd name="connsiteY1" fmla="*/ 336550 h 635000"/>
              <a:gd name="connsiteX2" fmla="*/ 279400 w 1638300"/>
              <a:gd name="connsiteY2" fmla="*/ 190500 h 635000"/>
              <a:gd name="connsiteX3" fmla="*/ 400050 w 1638300"/>
              <a:gd name="connsiteY3" fmla="*/ 101600 h 635000"/>
              <a:gd name="connsiteX4" fmla="*/ 641350 w 1638300"/>
              <a:gd name="connsiteY4" fmla="*/ 38100 h 635000"/>
              <a:gd name="connsiteX5" fmla="*/ 844550 w 1638300"/>
              <a:gd name="connsiteY5" fmla="*/ 12700 h 635000"/>
              <a:gd name="connsiteX6" fmla="*/ 1003300 w 1638300"/>
              <a:gd name="connsiteY6" fmla="*/ 0 h 635000"/>
              <a:gd name="connsiteX7" fmla="*/ 1079500 w 1638300"/>
              <a:gd name="connsiteY7" fmla="*/ 31750 h 635000"/>
              <a:gd name="connsiteX8" fmla="*/ 1079500 w 1638300"/>
              <a:gd name="connsiteY8" fmla="*/ 254000 h 635000"/>
              <a:gd name="connsiteX9" fmla="*/ 1079500 w 1638300"/>
              <a:gd name="connsiteY9" fmla="*/ 355600 h 635000"/>
              <a:gd name="connsiteX10" fmla="*/ 1219200 w 1638300"/>
              <a:gd name="connsiteY10" fmla="*/ 374650 h 635000"/>
              <a:gd name="connsiteX11" fmla="*/ 1625600 w 1638300"/>
              <a:gd name="connsiteY11" fmla="*/ 355600 h 635000"/>
              <a:gd name="connsiteX12" fmla="*/ 1638300 w 1638300"/>
              <a:gd name="connsiteY12" fmla="*/ 6350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8300" h="635000">
                <a:moveTo>
                  <a:pt x="0" y="635000"/>
                </a:moveTo>
                <a:lnTo>
                  <a:pt x="177800" y="336550"/>
                </a:lnTo>
                <a:lnTo>
                  <a:pt x="279400" y="190500"/>
                </a:lnTo>
                <a:lnTo>
                  <a:pt x="400050" y="101600"/>
                </a:lnTo>
                <a:lnTo>
                  <a:pt x="641350" y="38100"/>
                </a:lnTo>
                <a:lnTo>
                  <a:pt x="844550" y="12700"/>
                </a:lnTo>
                <a:lnTo>
                  <a:pt x="1003300" y="0"/>
                </a:lnTo>
                <a:lnTo>
                  <a:pt x="1079500" y="31750"/>
                </a:lnTo>
                <a:lnTo>
                  <a:pt x="1079500" y="254000"/>
                </a:lnTo>
                <a:lnTo>
                  <a:pt x="1079500" y="355600"/>
                </a:lnTo>
                <a:lnTo>
                  <a:pt x="1219200" y="374650"/>
                </a:lnTo>
                <a:lnTo>
                  <a:pt x="1625600" y="355600"/>
                </a:lnTo>
                <a:lnTo>
                  <a:pt x="1638300" y="635000"/>
                </a:lnTo>
              </a:path>
            </a:pathLst>
          </a:custGeom>
          <a:solidFill>
            <a:schemeClr val="accent6">
              <a:alpha val="50196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18450" name="Groupe 24"/>
          <p:cNvGrpSpPr>
            <a:grpSpLocks/>
          </p:cNvGrpSpPr>
          <p:nvPr/>
        </p:nvGrpSpPr>
        <p:grpSpPr bwMode="auto">
          <a:xfrm>
            <a:off x="3189288" y="3382963"/>
            <a:ext cx="352425" cy="368300"/>
            <a:chOff x="8532440" y="2431694"/>
            <a:chExt cx="352921" cy="369332"/>
          </a:xfrm>
        </p:grpSpPr>
        <p:sp>
          <p:nvSpPr>
            <p:cNvPr id="26" name="Rectangle 25"/>
            <p:cNvSpPr/>
            <p:nvPr/>
          </p:nvSpPr>
          <p:spPr>
            <a:xfrm>
              <a:off x="8532440" y="2431694"/>
              <a:ext cx="30205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8473" name="ZoneTexte 26"/>
            <p:cNvSpPr txBox="1">
              <a:spLocks noChangeArrowheads="1"/>
            </p:cNvSpPr>
            <p:nvPr/>
          </p:nvSpPr>
          <p:spPr bwMode="auto">
            <a:xfrm>
              <a:off x="8532440" y="2431694"/>
              <a:ext cx="3529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18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Segoe Print" pitchFamily="2" charset="0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Segoe Print" pitchFamily="2" charset="0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Segoe Print" pitchFamily="2" charset="0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3</a:t>
              </a:r>
            </a:p>
          </p:txBody>
        </p:sp>
      </p:grpSp>
      <p:pic>
        <p:nvPicPr>
          <p:cNvPr id="12" name="ChevreuilVlaminckRoissy-2020-04-2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508125"/>
            <a:ext cx="2946400" cy="2209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/>
          <p:cNvCxnSpPr/>
          <p:nvPr/>
        </p:nvCxnSpPr>
        <p:spPr>
          <a:xfrm>
            <a:off x="1538288" y="3746500"/>
            <a:ext cx="2073275" cy="34607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angliersRabinRoissy-2020-07-09-a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990975"/>
            <a:ext cx="2946400" cy="2209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avec flèche 20"/>
          <p:cNvCxnSpPr/>
          <p:nvPr/>
        </p:nvCxnSpPr>
        <p:spPr>
          <a:xfrm flipH="1" flipV="1">
            <a:off x="4286250" y="3194050"/>
            <a:ext cx="2206625" cy="79692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riangle isocèle 26"/>
          <p:cNvSpPr/>
          <p:nvPr/>
        </p:nvSpPr>
        <p:spPr>
          <a:xfrm>
            <a:off x="2365375" y="4757738"/>
            <a:ext cx="179388" cy="184150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8" name="Groupe 27"/>
          <p:cNvGrpSpPr>
            <a:grpSpLocks/>
          </p:cNvGrpSpPr>
          <p:nvPr/>
        </p:nvGrpSpPr>
        <p:grpSpPr bwMode="auto">
          <a:xfrm>
            <a:off x="0" y="1731963"/>
            <a:ext cx="8966200" cy="4383087"/>
            <a:chOff x="0" y="1731963"/>
            <a:chExt cx="8966200" cy="4383087"/>
          </a:xfrm>
        </p:grpSpPr>
        <p:grpSp>
          <p:nvGrpSpPr>
            <p:cNvPr id="18463" name="Groupe 9"/>
            <p:cNvGrpSpPr>
              <a:grpSpLocks/>
            </p:cNvGrpSpPr>
            <p:nvPr/>
          </p:nvGrpSpPr>
          <p:grpSpPr bwMode="auto">
            <a:xfrm>
              <a:off x="52388" y="1731963"/>
              <a:ext cx="8913812" cy="4383087"/>
              <a:chOff x="52388" y="1731963"/>
              <a:chExt cx="8913812" cy="4383087"/>
            </a:xfrm>
          </p:grpSpPr>
          <p:grpSp>
            <p:nvGrpSpPr>
              <p:cNvPr id="18465" name="Groupe 4"/>
              <p:cNvGrpSpPr>
                <a:grpSpLocks/>
              </p:cNvGrpSpPr>
              <p:nvPr/>
            </p:nvGrpSpPr>
            <p:grpSpPr bwMode="auto">
              <a:xfrm>
                <a:off x="52388" y="1731963"/>
                <a:ext cx="2998787" cy="1995487"/>
                <a:chOff x="52388" y="1731963"/>
                <a:chExt cx="2998787" cy="1995487"/>
              </a:xfrm>
            </p:grpSpPr>
            <p:sp>
              <p:nvSpPr>
                <p:cNvPr id="17442" name="ZoneTexte 2"/>
                <p:cNvSpPr txBox="1">
                  <a:spLocks noChangeArrowheads="1"/>
                </p:cNvSpPr>
                <p:nvPr/>
              </p:nvSpPr>
              <p:spPr bwMode="auto">
                <a:xfrm>
                  <a:off x="611188" y="1731963"/>
                  <a:ext cx="2439987" cy="923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ts val="18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Segoe Print" pitchFamily="2" charset="0"/>
                    </a:defRPr>
                  </a:lvl1pPr>
                  <a:lvl2pPr marL="742950" indent="-285750" eaLnBrk="0" hangingPunct="0">
                    <a:spcBef>
                      <a:spcPts val="1200"/>
                    </a:spcBef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Segoe Print" pitchFamily="2" charset="0"/>
                    </a:defRPr>
                  </a:lvl2pPr>
                  <a:lvl3pPr marL="1143000" indent="-228600" eaLnBrk="0" hangingPunct="0">
                    <a:spcBef>
                      <a:spcPts val="8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Segoe Print" pitchFamily="2" charset="0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4pPr>
                  <a:lvl5pPr marL="20574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fr-FR" altLang="fr-FR" sz="18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</a:t>
                  </a:r>
                  <a:r>
                    <a:rPr lang="fr-FR" altLang="fr-FR" sz="1800" dirty="0" smtClean="0"/>
                    <a:t> Lignes hautes-tensions en forêt de Ferrières</a:t>
                  </a:r>
                </a:p>
              </p:txBody>
            </p:sp>
            <p:sp>
              <p:nvSpPr>
                <p:cNvPr id="17443" name="ZoneTexte 9"/>
                <p:cNvSpPr txBox="1">
                  <a:spLocks noChangeArrowheads="1"/>
                </p:cNvSpPr>
                <p:nvPr/>
              </p:nvSpPr>
              <p:spPr bwMode="auto">
                <a:xfrm>
                  <a:off x="52388" y="2805113"/>
                  <a:ext cx="2335212" cy="922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ts val="18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Segoe Print" pitchFamily="2" charset="0"/>
                    </a:defRPr>
                  </a:lvl1pPr>
                  <a:lvl2pPr marL="742950" indent="-285750" eaLnBrk="0" hangingPunct="0">
                    <a:spcBef>
                      <a:spcPts val="1200"/>
                    </a:spcBef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Segoe Print" pitchFamily="2" charset="0"/>
                    </a:defRPr>
                  </a:lvl2pPr>
                  <a:lvl3pPr marL="1143000" indent="-228600" eaLnBrk="0" hangingPunct="0">
                    <a:spcBef>
                      <a:spcPts val="8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Segoe Print" pitchFamily="2" charset="0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4pPr>
                  <a:lvl5pPr marL="20574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fr-FR" altLang="fr-FR" sz="18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</a:t>
                  </a:r>
                  <a:r>
                    <a:rPr lang="fr-FR" altLang="fr-FR" sz="1800" dirty="0" smtClean="0"/>
                    <a:t> Avenue Jean Monnet - Passage sous la voie ferrée</a:t>
                  </a:r>
                </a:p>
              </p:txBody>
            </p:sp>
          </p:grpSp>
          <p:grpSp>
            <p:nvGrpSpPr>
              <p:cNvPr id="18466" name="Groupe 7"/>
              <p:cNvGrpSpPr>
                <a:grpSpLocks/>
              </p:cNvGrpSpPr>
              <p:nvPr/>
            </p:nvGrpSpPr>
            <p:grpSpPr bwMode="auto">
              <a:xfrm>
                <a:off x="4213225" y="2771775"/>
                <a:ext cx="4752975" cy="3343275"/>
                <a:chOff x="4213225" y="2771775"/>
                <a:chExt cx="4752975" cy="3343275"/>
              </a:xfrm>
            </p:grpSpPr>
            <p:sp>
              <p:nvSpPr>
                <p:cNvPr id="17439" name="ZoneTexte 7"/>
                <p:cNvSpPr txBox="1">
                  <a:spLocks noChangeArrowheads="1"/>
                </p:cNvSpPr>
                <p:nvPr/>
              </p:nvSpPr>
              <p:spPr bwMode="auto">
                <a:xfrm>
                  <a:off x="6229350" y="2771775"/>
                  <a:ext cx="2736850" cy="923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ts val="18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Segoe Print" pitchFamily="2" charset="0"/>
                    </a:defRPr>
                  </a:lvl1pPr>
                  <a:lvl2pPr marL="742950" indent="-285750" eaLnBrk="0" hangingPunct="0">
                    <a:spcBef>
                      <a:spcPts val="1200"/>
                    </a:spcBef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Segoe Print" pitchFamily="2" charset="0"/>
                    </a:defRPr>
                  </a:lvl2pPr>
                  <a:lvl3pPr marL="1143000" indent="-228600" eaLnBrk="0" hangingPunct="0">
                    <a:spcBef>
                      <a:spcPts val="8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Segoe Print" pitchFamily="2" charset="0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4pPr>
                  <a:lvl5pPr marL="20574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fr-FR" altLang="fr-FR" sz="18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fr-FR" altLang="fr-FR" sz="1800" dirty="0" smtClean="0"/>
                    <a:t> espace naturel entre le gymnase et le centre </a:t>
                  </a:r>
                  <a:r>
                    <a:rPr lang="fr-FR" altLang="fr-FR" sz="1800" dirty="0" err="1" smtClean="0"/>
                    <a:t>hyppique</a:t>
                  </a:r>
                  <a:endParaRPr lang="fr-FR" altLang="fr-FR" sz="1800" dirty="0" smtClean="0"/>
                </a:p>
              </p:txBody>
            </p:sp>
            <p:sp>
              <p:nvSpPr>
                <p:cNvPr id="17440" name="ZoneTexte 11"/>
                <p:cNvSpPr txBox="1">
                  <a:spLocks noChangeArrowheads="1"/>
                </p:cNvSpPr>
                <p:nvPr/>
              </p:nvSpPr>
              <p:spPr bwMode="auto">
                <a:xfrm>
                  <a:off x="4870450" y="4567238"/>
                  <a:ext cx="3457575" cy="923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ts val="18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Segoe Print" pitchFamily="2" charset="0"/>
                    </a:defRPr>
                  </a:lvl1pPr>
                  <a:lvl2pPr marL="742950" indent="-285750" eaLnBrk="0" hangingPunct="0">
                    <a:spcBef>
                      <a:spcPts val="1200"/>
                    </a:spcBef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Segoe Print" pitchFamily="2" charset="0"/>
                    </a:defRPr>
                  </a:lvl2pPr>
                  <a:lvl3pPr marL="1143000" indent="-228600" eaLnBrk="0" hangingPunct="0">
                    <a:spcBef>
                      <a:spcPts val="8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Segoe Print" pitchFamily="2" charset="0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4pPr>
                  <a:lvl5pPr marL="20574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fr-FR" altLang="fr-FR" sz="18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4</a:t>
                  </a:r>
                  <a:r>
                    <a:rPr lang="fr-FR" altLang="fr-FR" sz="1800" dirty="0" smtClean="0"/>
                    <a:t> Avenue Jean Monnet (du Gymnase à l’avenue de la Malibran)</a:t>
                  </a:r>
                </a:p>
              </p:txBody>
            </p:sp>
            <p:sp>
              <p:nvSpPr>
                <p:cNvPr id="17441" name="ZoneTexte 12"/>
                <p:cNvSpPr txBox="1">
                  <a:spLocks noChangeArrowheads="1"/>
                </p:cNvSpPr>
                <p:nvPr/>
              </p:nvSpPr>
              <p:spPr bwMode="auto">
                <a:xfrm>
                  <a:off x="4213225" y="5745163"/>
                  <a:ext cx="4176713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ts val="18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Segoe Print" pitchFamily="2" charset="0"/>
                    </a:defRPr>
                  </a:lvl1pPr>
                  <a:lvl2pPr marL="742950" indent="-285750" eaLnBrk="0" hangingPunct="0">
                    <a:spcBef>
                      <a:spcPts val="1200"/>
                    </a:spcBef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Segoe Print" pitchFamily="2" charset="0"/>
                    </a:defRPr>
                  </a:lvl2pPr>
                  <a:lvl3pPr marL="1143000" indent="-228600" eaLnBrk="0" hangingPunct="0">
                    <a:spcBef>
                      <a:spcPts val="8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Segoe Print" pitchFamily="2" charset="0"/>
                    </a:defRPr>
                  </a:lvl3pPr>
                  <a:lvl4pPr marL="16002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4pPr>
                  <a:lvl5pPr marL="2057400" indent="-228600" eaLnBrk="0" hangingPunct="0">
                    <a:spcBef>
                      <a:spcPts val="600"/>
                    </a:spcBef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5pPr>
                  <a:lvl6pPr marL="25146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6pPr>
                  <a:lvl7pPr marL="29718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7pPr>
                  <a:lvl8pPr marL="34290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8pPr>
                  <a:lvl9pPr marL="3886200" indent="-228600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>
                      <a:solidFill>
                        <a:schemeClr val="tx1"/>
                      </a:solidFill>
                      <a:latin typeface="Segoe Print" pitchFamily="2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fr-FR" altLang="fr-FR" sz="18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5</a:t>
                  </a:r>
                  <a:r>
                    <a:rPr lang="fr-FR" altLang="fr-FR" sz="1800" dirty="0" smtClean="0"/>
                    <a:t> Plaine agricole</a:t>
                  </a:r>
                </a:p>
              </p:txBody>
            </p:sp>
          </p:grpSp>
        </p:grpSp>
        <p:sp>
          <p:nvSpPr>
            <p:cNvPr id="17436" name="ZoneTexte 7"/>
            <p:cNvSpPr txBox="1">
              <a:spLocks noChangeArrowheads="1"/>
            </p:cNvSpPr>
            <p:nvPr/>
          </p:nvSpPr>
          <p:spPr bwMode="auto">
            <a:xfrm>
              <a:off x="0" y="4365625"/>
              <a:ext cx="1752600" cy="830263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Segoe Print" pitchFamily="2" charset="0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Segoe Print" pitchFamily="2" charset="0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Segoe Print" pitchFamily="2" charset="0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dirty="0" smtClean="0">
                  <a:solidFill>
                    <a:schemeClr val="accent5"/>
                  </a:solidFill>
                </a:rPr>
                <a:t>Bassin de rétention d’eau pluviale clôturé</a:t>
              </a:r>
            </a:p>
          </p:txBody>
        </p:sp>
      </p:grpSp>
      <p:sp>
        <p:nvSpPr>
          <p:cNvPr id="10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E551DB-8A1B-4F92-A969-735E9D229999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grpSp>
        <p:nvGrpSpPr>
          <p:cNvPr id="18458" name="Groupe 31"/>
          <p:cNvGrpSpPr>
            <a:grpSpLocks/>
          </p:cNvGrpSpPr>
          <p:nvPr/>
        </p:nvGrpSpPr>
        <p:grpSpPr bwMode="auto">
          <a:xfrm>
            <a:off x="2035175" y="5630863"/>
            <a:ext cx="352425" cy="371475"/>
            <a:chOff x="8532440" y="2431694"/>
            <a:chExt cx="352921" cy="369332"/>
          </a:xfrm>
        </p:grpSpPr>
        <p:sp>
          <p:nvSpPr>
            <p:cNvPr id="33" name="Rectangle 32"/>
            <p:cNvSpPr/>
            <p:nvPr/>
          </p:nvSpPr>
          <p:spPr>
            <a:xfrm>
              <a:off x="8532440" y="2431694"/>
              <a:ext cx="30205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8462" name="ZoneTexte 33"/>
            <p:cNvSpPr txBox="1">
              <a:spLocks noChangeArrowheads="1"/>
            </p:cNvSpPr>
            <p:nvPr/>
          </p:nvSpPr>
          <p:spPr bwMode="auto">
            <a:xfrm>
              <a:off x="8532440" y="2431694"/>
              <a:ext cx="3529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18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Segoe Print" pitchFamily="2" charset="0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Segoe Print" pitchFamily="2" charset="0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Segoe Print" pitchFamily="2" charset="0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5</a:t>
              </a:r>
            </a:p>
          </p:txBody>
        </p:sp>
      </p:grpSp>
      <p:cxnSp>
        <p:nvCxnSpPr>
          <p:cNvPr id="5" name="Connecteur droit 4"/>
          <p:cNvCxnSpPr>
            <a:endCxn id="27" idx="1"/>
          </p:cNvCxnSpPr>
          <p:nvPr/>
        </p:nvCxnSpPr>
        <p:spPr>
          <a:xfrm>
            <a:off x="1752600" y="4779963"/>
            <a:ext cx="657225" cy="6985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536700" y="342900"/>
            <a:ext cx="60737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Même la grande faune sauvage 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Les Hérissons à Roissy-en-Brie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A09BAB-7C85-4600-923F-1C63504CC2E7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grpSp>
        <p:nvGrpSpPr>
          <p:cNvPr id="19460" name="Groupe 13"/>
          <p:cNvGrpSpPr>
            <a:grpSpLocks/>
          </p:cNvGrpSpPr>
          <p:nvPr/>
        </p:nvGrpSpPr>
        <p:grpSpPr bwMode="auto">
          <a:xfrm>
            <a:off x="1816100" y="1770063"/>
            <a:ext cx="5514975" cy="4256087"/>
            <a:chOff x="1914525" y="1769848"/>
            <a:chExt cx="5514975" cy="4256302"/>
          </a:xfrm>
        </p:grpSpPr>
        <p:pic>
          <p:nvPicPr>
            <p:cNvPr id="1946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525" y="1769848"/>
              <a:ext cx="5514975" cy="4256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67" name="Groupe 5"/>
            <p:cNvGrpSpPr>
              <a:grpSpLocks/>
            </p:cNvGrpSpPr>
            <p:nvPr/>
          </p:nvGrpSpPr>
          <p:grpSpPr bwMode="auto">
            <a:xfrm>
              <a:off x="3130648" y="2799399"/>
              <a:ext cx="2918173" cy="2162325"/>
              <a:chOff x="3130648" y="2799399"/>
              <a:chExt cx="2918173" cy="2162325"/>
            </a:xfrm>
          </p:grpSpPr>
          <p:sp>
            <p:nvSpPr>
              <p:cNvPr id="5" name="Étoile à 5 branches 4"/>
              <p:cNvSpPr/>
              <p:nvPr/>
            </p:nvSpPr>
            <p:spPr>
              <a:xfrm>
                <a:off x="4473575" y="4114703"/>
                <a:ext cx="215900" cy="215911"/>
              </a:xfrm>
              <a:prstGeom prst="star5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" name="Étoile à 5 branches 6"/>
              <p:cNvSpPr/>
              <p:nvPr/>
            </p:nvSpPr>
            <p:spPr>
              <a:xfrm>
                <a:off x="5832475" y="3898792"/>
                <a:ext cx="215900" cy="215911"/>
              </a:xfrm>
              <a:prstGeom prst="star5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" name="Étoile à 5 branches 7"/>
              <p:cNvSpPr/>
              <p:nvPr/>
            </p:nvSpPr>
            <p:spPr>
              <a:xfrm>
                <a:off x="5619750" y="2870041"/>
                <a:ext cx="215900" cy="215911"/>
              </a:xfrm>
              <a:prstGeom prst="star5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" name="Étoile à 5 branches 8"/>
              <p:cNvSpPr/>
              <p:nvPr/>
            </p:nvSpPr>
            <p:spPr>
              <a:xfrm>
                <a:off x="4010025" y="3193907"/>
                <a:ext cx="215900" cy="215911"/>
              </a:xfrm>
              <a:prstGeom prst="star5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0" name="Étoile à 5 branches 9"/>
              <p:cNvSpPr/>
              <p:nvPr/>
            </p:nvSpPr>
            <p:spPr>
              <a:xfrm>
                <a:off x="4794250" y="4746560"/>
                <a:ext cx="215900" cy="215911"/>
              </a:xfrm>
              <a:prstGeom prst="star5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" name="Étoile à 5 branches 10"/>
              <p:cNvSpPr/>
              <p:nvPr/>
            </p:nvSpPr>
            <p:spPr>
              <a:xfrm>
                <a:off x="5511800" y="3536824"/>
                <a:ext cx="215900" cy="215911"/>
              </a:xfrm>
              <a:prstGeom prst="star5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" name="Étoile à 5 branches 11"/>
              <p:cNvSpPr/>
              <p:nvPr/>
            </p:nvSpPr>
            <p:spPr>
              <a:xfrm>
                <a:off x="3130550" y="2800187"/>
                <a:ext cx="215900" cy="215911"/>
              </a:xfrm>
              <a:prstGeom prst="star5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3" name="Étoile à 5 branches 12"/>
              <p:cNvSpPr/>
              <p:nvPr/>
            </p:nvSpPr>
            <p:spPr>
              <a:xfrm>
                <a:off x="4895850" y="3130404"/>
                <a:ext cx="215900" cy="215911"/>
              </a:xfrm>
              <a:prstGeom prst="star5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2481263"/>
            <a:ext cx="201453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H:\RENARD\Roissy-en-Brie\Plein Sud\photos\Hérisson - parcDesSourc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448175"/>
            <a:ext cx="25590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15"/>
          <p:cNvCxnSpPr>
            <a:stCxn id="19462" idx="3"/>
            <a:endCxn id="5" idx="2"/>
          </p:cNvCxnSpPr>
          <p:nvPr/>
        </p:nvCxnSpPr>
        <p:spPr>
          <a:xfrm flipV="1">
            <a:off x="2686050" y="4330700"/>
            <a:ext cx="1730375" cy="83661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19461" idx="1"/>
            <a:endCxn id="13" idx="4"/>
          </p:cNvCxnSpPr>
          <p:nvPr/>
        </p:nvCxnSpPr>
        <p:spPr>
          <a:xfrm flipH="1" flipV="1">
            <a:off x="5013325" y="3211513"/>
            <a:ext cx="2065338" cy="25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9817750">
            <a:off x="460199" y="3321448"/>
            <a:ext cx="8674450" cy="1332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IL FAUT CONNECTER LES INDIVIDUS ENTRE EUX!</a:t>
            </a:r>
          </a:p>
        </p:txBody>
      </p:sp>
      <p:pic>
        <p:nvPicPr>
          <p:cNvPr id="19476" name="Picture 20" descr="C:\Users\admin\Downloads\Erinaceus europaeus 2016-08-16 N°03_Roissy77Jard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4330699"/>
            <a:ext cx="1688306" cy="22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>
            <a:stCxn id="10" idx="3"/>
            <a:endCxn id="19476" idx="1"/>
          </p:cNvCxnSpPr>
          <p:nvPr/>
        </p:nvCxnSpPr>
        <p:spPr>
          <a:xfrm>
            <a:off x="4870492" y="4962524"/>
            <a:ext cx="1784308" cy="49371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477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30400"/>
            <a:ext cx="195649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cteur droit 16"/>
          <p:cNvCxnSpPr>
            <a:stCxn id="19477" idx="3"/>
            <a:endCxn id="9" idx="1"/>
          </p:cNvCxnSpPr>
          <p:nvPr/>
        </p:nvCxnSpPr>
        <p:spPr>
          <a:xfrm>
            <a:off x="2083492" y="2733675"/>
            <a:ext cx="1828108" cy="54284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La prise en compte obligatoire de certains éléments naturels</a:t>
            </a:r>
          </a:p>
        </p:txBody>
      </p:sp>
      <p:sp>
        <p:nvSpPr>
          <p:cNvPr id="2048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Les zones humides et le ru de la Longuiolle</a:t>
            </a:r>
          </a:p>
        </p:txBody>
      </p:sp>
      <p:grpSp>
        <p:nvGrpSpPr>
          <p:cNvPr id="20484" name="Groupe 4"/>
          <p:cNvGrpSpPr>
            <a:grpSpLocks noChangeAspect="1"/>
          </p:cNvGrpSpPr>
          <p:nvPr/>
        </p:nvGrpSpPr>
        <p:grpSpPr bwMode="auto">
          <a:xfrm>
            <a:off x="93663" y="2444750"/>
            <a:ext cx="8920162" cy="1628775"/>
            <a:chOff x="-982288" y="3645024"/>
            <a:chExt cx="10008912" cy="1828800"/>
          </a:xfrm>
        </p:grpSpPr>
        <p:pic>
          <p:nvPicPr>
            <p:cNvPr id="20487" name="Picture 5" descr="H:\RENARD\Roissy-en-Brie\Plein Sud\photos\mares\20190328_Mare à Margot_DSCN300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3645024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2" descr="H:\RENARD\Roissy-en-Brie\Plein Sud\photos\mares\2014-02-22_Sud de la Parcelle_IMG_253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992" y="3645024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3" descr="H:\RENARD\Roissy-en-Brie\Plein Sud\photos\mares\2014-02-24_Sud de la parcelle_IMG_262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2288" y="3645024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4" descr="H:\RENARD\Roissy-en-Brie\Plein Sud\photos\mares\2019-05-12_DSCN3232_ZoneHumide_RoissySud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856" y="3645024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571500" y="4324350"/>
            <a:ext cx="8134350" cy="2646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Segoe Print" panose="02000600000000000000" pitchFamily="2" charset="0"/>
              <a:buChar char="→"/>
              <a:defRPr/>
            </a:pP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protégées au titre de l’article L.211-1 du code de l'environnement.</a:t>
            </a:r>
          </a:p>
          <a:p>
            <a:pPr>
              <a:defRPr/>
            </a:pPr>
            <a:endParaRPr lang="fr-FR" altLang="fr-FR" dirty="0"/>
          </a:p>
          <a:p>
            <a:pPr marL="285750" indent="-285750">
              <a:buFont typeface="Segoe Print" panose="02000600000000000000" pitchFamily="2" charset="0"/>
              <a:buChar char="→"/>
              <a:defRPr/>
            </a:pP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par des inventaires botaniques ou des analyses pédologiques </a:t>
            </a:r>
            <a:r>
              <a:rPr lang="fr-FR" altLang="fr-FR" sz="1600" dirty="0"/>
              <a:t>(Arrêté ministériel du 24 juin 2008 précisant les critères de définition et de délimitation des zones humides et modifié par la LOI n° 2019-773 du 24 juillet 2019) 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A1AA14-6D1A-4387-9DFC-FA288310D028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Localisation des zones humides</a:t>
            </a:r>
          </a:p>
        </p:txBody>
      </p:sp>
      <p:pic>
        <p:nvPicPr>
          <p:cNvPr id="17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4100513"/>
            <a:ext cx="3629025" cy="2360612"/>
          </a:xfrm>
        </p:spPr>
      </p:pic>
      <p:cxnSp>
        <p:nvCxnSpPr>
          <p:cNvPr id="5" name="Connecteur droit 4"/>
          <p:cNvCxnSpPr/>
          <p:nvPr/>
        </p:nvCxnSpPr>
        <p:spPr>
          <a:xfrm>
            <a:off x="4533900" y="1658938"/>
            <a:ext cx="0" cy="48736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495300" y="3954463"/>
            <a:ext cx="831532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BBDC92-7094-401D-9692-D6413B13BCBC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938213" y="1654175"/>
            <a:ext cx="3338512" cy="2200275"/>
            <a:chOff x="938213" y="1654557"/>
            <a:chExt cx="3338512" cy="2199893"/>
          </a:xfrm>
        </p:grpSpPr>
        <p:pic>
          <p:nvPicPr>
            <p:cNvPr id="21539" name="Picture 2" descr="H:\RENARD\Roissy-en-Brie\Plein Sud\Carte\PlanIntendance 1785 mar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7" t="26019" r="28716" b="12054"/>
            <a:stretch>
              <a:fillRect/>
            </a:stretch>
          </p:blipFill>
          <p:spPr bwMode="auto">
            <a:xfrm>
              <a:off x="938213" y="1658938"/>
              <a:ext cx="3338512" cy="2195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0" name="ZoneTexte 1"/>
            <p:cNvSpPr txBox="1">
              <a:spLocks noChangeArrowheads="1"/>
            </p:cNvSpPr>
            <p:nvPr/>
          </p:nvSpPr>
          <p:spPr bwMode="auto">
            <a:xfrm>
              <a:off x="938213" y="1654557"/>
              <a:ext cx="3338512" cy="369332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fr-FR"/>
                <a:t>Les anciennes cartes</a:t>
              </a:r>
            </a:p>
          </p:txBody>
        </p:sp>
      </p:grpSp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4770438" y="4095750"/>
            <a:ext cx="3336925" cy="2360613"/>
            <a:chOff x="4769644" y="4095750"/>
            <a:chExt cx="3338512" cy="2360613"/>
          </a:xfrm>
        </p:grpSpPr>
        <p:pic>
          <p:nvPicPr>
            <p:cNvPr id="21534" name="Picture 2" descr="H:\RENARD\Roissy-en-Brie\Plein Sud\photos\Carottage\2015-08-03_IMG_7050_Les 18 Arpent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25" y="4095750"/>
              <a:ext cx="1512888" cy="118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5" name="Picture 3" descr="H:\RENARD\Roissy-en-Brie\Plein Sud\photos\Carottage\2015-06-18_IMG_6520_Les18 Arpent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" r="9180"/>
            <a:stretch>
              <a:fillRect/>
            </a:stretch>
          </p:blipFill>
          <p:spPr bwMode="auto">
            <a:xfrm>
              <a:off x="6438900" y="4095750"/>
              <a:ext cx="1554163" cy="118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6" name="Picture 2" descr="H:\RENARD\Roissy-en-Brie\Plein Sud\photos\Plein_Sud_2018_et_2019\Photos_plantes\2015-07-21_IMG_6836_Epilobium_hirsutum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" b="43352"/>
            <a:stretch>
              <a:fillRect/>
            </a:stretch>
          </p:blipFill>
          <p:spPr bwMode="auto">
            <a:xfrm>
              <a:off x="6438900" y="5307013"/>
              <a:ext cx="1554163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7" name="Picture 3" descr="H:\RENARD\Roissy-en-Brie\Plein Sud\photos\Plein_Sud_2018_et_2019\Photos_plantes\201-06-23_IMG_6677_Lythrum_hyssopifoli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0" t="15053" r="18140" b="28061"/>
            <a:stretch>
              <a:fillRect/>
            </a:stretch>
          </p:blipFill>
          <p:spPr bwMode="auto">
            <a:xfrm>
              <a:off x="4886325" y="5307013"/>
              <a:ext cx="1512888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8" name="ZoneTexte 22"/>
            <p:cNvSpPr txBox="1">
              <a:spLocks noChangeArrowheads="1"/>
            </p:cNvSpPr>
            <p:nvPr/>
          </p:nvSpPr>
          <p:spPr bwMode="auto">
            <a:xfrm>
              <a:off x="4769644" y="4109864"/>
              <a:ext cx="3338512" cy="369332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fr-FR"/>
                <a:t>Faire des relevés</a:t>
              </a:r>
            </a:p>
          </p:txBody>
        </p:sp>
      </p:grp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809625" y="4095750"/>
            <a:ext cx="3338513" cy="646113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/>
              <a:t>La carte d’alerte de la D.R.I.E.E.</a:t>
            </a:r>
          </a:p>
        </p:txBody>
      </p:sp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4770438" y="1658938"/>
            <a:ext cx="3382962" cy="2192337"/>
            <a:chOff x="4769644" y="1658938"/>
            <a:chExt cx="3383756" cy="2192337"/>
          </a:xfrm>
        </p:grpSpPr>
        <p:pic>
          <p:nvPicPr>
            <p:cNvPr id="21532" name="Picture 4" descr="H:\RENARD\Roissy-en-Brie\Plein Sud\Carte\CarteTopographie 201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47">
              <a:off x="4821238" y="1658938"/>
              <a:ext cx="333216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3" name="ZoneTexte 24"/>
            <p:cNvSpPr txBox="1">
              <a:spLocks noChangeArrowheads="1"/>
            </p:cNvSpPr>
            <p:nvPr/>
          </p:nvSpPr>
          <p:spPr bwMode="auto">
            <a:xfrm>
              <a:off x="4769644" y="1687895"/>
              <a:ext cx="3338512" cy="369332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Print" pitchFamily="2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fr-FR"/>
                <a:t>La topographie</a:t>
              </a:r>
            </a:p>
          </p:txBody>
        </p:sp>
      </p:grpSp>
      <p:grpSp>
        <p:nvGrpSpPr>
          <p:cNvPr id="19461" name="Groupe 10"/>
          <p:cNvGrpSpPr>
            <a:grpSpLocks noChangeAspect="1"/>
          </p:cNvGrpSpPr>
          <p:nvPr/>
        </p:nvGrpSpPr>
        <p:grpSpPr bwMode="auto">
          <a:xfrm>
            <a:off x="1063625" y="1485900"/>
            <a:ext cx="6940550" cy="4937125"/>
            <a:chOff x="0" y="0"/>
            <a:chExt cx="1924685" cy="1369060"/>
          </a:xfrm>
        </p:grpSpPr>
        <p:grpSp>
          <p:nvGrpSpPr>
            <p:cNvPr id="21516" name="Groupe 11"/>
            <p:cNvGrpSpPr>
              <a:grpSpLocks noChangeAspect="1"/>
            </p:cNvGrpSpPr>
            <p:nvPr/>
          </p:nvGrpSpPr>
          <p:grpSpPr bwMode="auto">
            <a:xfrm>
              <a:off x="0" y="0"/>
              <a:ext cx="1924685" cy="1369060"/>
              <a:chOff x="2695073" y="-986590"/>
              <a:chExt cx="5759116" cy="4098758"/>
            </a:xfrm>
          </p:grpSpPr>
          <p:pic>
            <p:nvPicPr>
              <p:cNvPr id="21518" name="Image 13" descr="C:\Users\admin\AppData\Local\Microsoft\Windows\INetCache\Content.Word\VueAèrienneZoom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5073" y="-986590"/>
                <a:ext cx="5759116" cy="409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519" name="Groupe 14"/>
              <p:cNvGrpSpPr>
                <a:grpSpLocks/>
              </p:cNvGrpSpPr>
              <p:nvPr/>
            </p:nvGrpSpPr>
            <p:grpSpPr bwMode="auto">
              <a:xfrm>
                <a:off x="2695074" y="534337"/>
                <a:ext cx="3886835" cy="1891030"/>
                <a:chOff x="2695190" y="534337"/>
                <a:chExt cx="3887001" cy="1891030"/>
              </a:xfrm>
            </p:grpSpPr>
            <p:sp>
              <p:nvSpPr>
                <p:cNvPr id="13" name="Ellipse 12"/>
                <p:cNvSpPr/>
                <p:nvPr/>
              </p:nvSpPr>
              <p:spPr>
                <a:xfrm rot="20681416">
                  <a:off x="4219189" y="534337"/>
                  <a:ext cx="940435" cy="29654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" name="Ellipse 13"/>
                <p:cNvSpPr/>
                <p:nvPr/>
              </p:nvSpPr>
              <p:spPr>
                <a:xfrm rot="20681416">
                  <a:off x="5157653" y="1368526"/>
                  <a:ext cx="326390" cy="3467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" name="Ellipse 14"/>
                <p:cNvSpPr/>
                <p:nvPr/>
              </p:nvSpPr>
              <p:spPr>
                <a:xfrm rot="20681416">
                  <a:off x="6368831" y="1697389"/>
                  <a:ext cx="213360" cy="19177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" name="Forme libre 15"/>
                <p:cNvSpPr/>
                <p:nvPr/>
              </p:nvSpPr>
              <p:spPr>
                <a:xfrm>
                  <a:off x="2695190" y="1753537"/>
                  <a:ext cx="3448685" cy="671830"/>
                </a:xfrm>
                <a:custGeom>
                  <a:avLst/>
                  <a:gdLst>
                    <a:gd name="connsiteX0" fmla="*/ 3449053 w 3449053"/>
                    <a:gd name="connsiteY0" fmla="*/ 562714 h 672201"/>
                    <a:gd name="connsiteX1" fmla="*/ 3168316 w 3449053"/>
                    <a:gd name="connsiteY1" fmla="*/ 666987 h 672201"/>
                    <a:gd name="connsiteX2" fmla="*/ 3128210 w 3449053"/>
                    <a:gd name="connsiteY2" fmla="*/ 634903 h 672201"/>
                    <a:gd name="connsiteX3" fmla="*/ 2462463 w 3449053"/>
                    <a:gd name="connsiteY3" fmla="*/ 450419 h 672201"/>
                    <a:gd name="connsiteX4" fmla="*/ 2189747 w 3449053"/>
                    <a:gd name="connsiteY4" fmla="*/ 378229 h 672201"/>
                    <a:gd name="connsiteX5" fmla="*/ 1844842 w 3449053"/>
                    <a:gd name="connsiteY5" fmla="*/ 225829 h 672201"/>
                    <a:gd name="connsiteX6" fmla="*/ 1580147 w 3449053"/>
                    <a:gd name="connsiteY6" fmla="*/ 121556 h 672201"/>
                    <a:gd name="connsiteX7" fmla="*/ 1427747 w 3449053"/>
                    <a:gd name="connsiteY7" fmla="*/ 57387 h 672201"/>
                    <a:gd name="connsiteX8" fmla="*/ 1355558 w 3449053"/>
                    <a:gd name="connsiteY8" fmla="*/ 57387 h 672201"/>
                    <a:gd name="connsiteX9" fmla="*/ 1211179 w 3449053"/>
                    <a:gd name="connsiteY9" fmla="*/ 9261 h 672201"/>
                    <a:gd name="connsiteX10" fmla="*/ 1114926 w 3449053"/>
                    <a:gd name="connsiteY10" fmla="*/ 9261 h 672201"/>
                    <a:gd name="connsiteX11" fmla="*/ 745958 w 3449053"/>
                    <a:gd name="connsiteY11" fmla="*/ 105514 h 672201"/>
                    <a:gd name="connsiteX12" fmla="*/ 537410 w 3449053"/>
                    <a:gd name="connsiteY12" fmla="*/ 241872 h 672201"/>
                    <a:gd name="connsiteX13" fmla="*/ 0 w 3449053"/>
                    <a:gd name="connsiteY13" fmla="*/ 490524 h 67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49053" h="672201">
                      <a:moveTo>
                        <a:pt x="3449053" y="562714"/>
                      </a:moveTo>
                      <a:cubicBezTo>
                        <a:pt x="3335421" y="608835"/>
                        <a:pt x="3221790" y="654956"/>
                        <a:pt x="3168316" y="666987"/>
                      </a:cubicBezTo>
                      <a:cubicBezTo>
                        <a:pt x="3114842" y="679018"/>
                        <a:pt x="3245852" y="670998"/>
                        <a:pt x="3128210" y="634903"/>
                      </a:cubicBezTo>
                      <a:cubicBezTo>
                        <a:pt x="3010568" y="598808"/>
                        <a:pt x="2462463" y="450419"/>
                        <a:pt x="2462463" y="450419"/>
                      </a:cubicBezTo>
                      <a:cubicBezTo>
                        <a:pt x="2306053" y="407640"/>
                        <a:pt x="2292684" y="415661"/>
                        <a:pt x="2189747" y="378229"/>
                      </a:cubicBezTo>
                      <a:cubicBezTo>
                        <a:pt x="2086810" y="340797"/>
                        <a:pt x="1946442" y="268608"/>
                        <a:pt x="1844842" y="225829"/>
                      </a:cubicBezTo>
                      <a:cubicBezTo>
                        <a:pt x="1743242" y="183050"/>
                        <a:pt x="1649663" y="149630"/>
                        <a:pt x="1580147" y="121556"/>
                      </a:cubicBezTo>
                      <a:cubicBezTo>
                        <a:pt x="1510631" y="93482"/>
                        <a:pt x="1465178" y="68082"/>
                        <a:pt x="1427747" y="57387"/>
                      </a:cubicBezTo>
                      <a:cubicBezTo>
                        <a:pt x="1390316" y="46692"/>
                        <a:pt x="1391653" y="65408"/>
                        <a:pt x="1355558" y="57387"/>
                      </a:cubicBezTo>
                      <a:cubicBezTo>
                        <a:pt x="1319463" y="49366"/>
                        <a:pt x="1251284" y="17282"/>
                        <a:pt x="1211179" y="9261"/>
                      </a:cubicBezTo>
                      <a:cubicBezTo>
                        <a:pt x="1171074" y="1240"/>
                        <a:pt x="1192463" y="-6781"/>
                        <a:pt x="1114926" y="9261"/>
                      </a:cubicBezTo>
                      <a:cubicBezTo>
                        <a:pt x="1037389" y="25303"/>
                        <a:pt x="842211" y="66746"/>
                        <a:pt x="745958" y="105514"/>
                      </a:cubicBezTo>
                      <a:cubicBezTo>
                        <a:pt x="649705" y="144282"/>
                        <a:pt x="661736" y="177704"/>
                        <a:pt x="537410" y="241872"/>
                      </a:cubicBezTo>
                      <a:cubicBezTo>
                        <a:pt x="413084" y="306040"/>
                        <a:pt x="206542" y="398282"/>
                        <a:pt x="0" y="490524"/>
                      </a:cubicBezTo>
                    </a:path>
                  </a:pathLst>
                </a:custGeom>
                <a:noFill/>
                <a:ln w="19050">
                  <a:solidFill>
                    <a:schemeClr val="accent5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sp>
          <p:nvSpPr>
            <p:cNvPr id="10" name="Forme libre 9"/>
            <p:cNvSpPr/>
            <p:nvPr/>
          </p:nvSpPr>
          <p:spPr>
            <a:xfrm>
              <a:off x="1174974" y="1071917"/>
              <a:ext cx="749711" cy="29494"/>
            </a:xfrm>
            <a:custGeom>
              <a:avLst/>
              <a:gdLst>
                <a:gd name="connsiteX0" fmla="*/ 0 w 721895"/>
                <a:gd name="connsiteY0" fmla="*/ 58528 h 58528"/>
                <a:gd name="connsiteX1" fmla="*/ 240632 w 721895"/>
                <a:gd name="connsiteY1" fmla="*/ 2381 h 58528"/>
                <a:gd name="connsiteX2" fmla="*/ 505326 w 721895"/>
                <a:gd name="connsiteY2" fmla="*/ 10402 h 58528"/>
                <a:gd name="connsiteX3" fmla="*/ 721895 w 721895"/>
                <a:gd name="connsiteY3" fmla="*/ 10402 h 5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895" h="58528">
                  <a:moveTo>
                    <a:pt x="0" y="58528"/>
                  </a:moveTo>
                  <a:cubicBezTo>
                    <a:pt x="78205" y="34465"/>
                    <a:pt x="156411" y="10402"/>
                    <a:pt x="240632" y="2381"/>
                  </a:cubicBezTo>
                  <a:cubicBezTo>
                    <a:pt x="324853" y="-5640"/>
                    <a:pt x="425116" y="9065"/>
                    <a:pt x="505326" y="10402"/>
                  </a:cubicBezTo>
                  <a:cubicBezTo>
                    <a:pt x="585537" y="11739"/>
                    <a:pt x="653716" y="11070"/>
                    <a:pt x="721895" y="10402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Le ru de la Longuiolle</a:t>
            </a:r>
          </a:p>
        </p:txBody>
      </p:sp>
      <p:sp>
        <p:nvSpPr>
          <p:cNvPr id="2253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Segoe Print" pitchFamily="2" charset="0"/>
              <a:buChar char="→"/>
            </a:pPr>
            <a:r>
              <a:rPr lang="fr-FR" altLang="fr-FR" smtClean="0"/>
              <a:t>Le S.D.R.I.F. et le S.A.G.E. Marne-Confluence demandent que l’urbanisation permette la réouverture des rivières urbaines. </a:t>
            </a:r>
          </a:p>
          <a:p>
            <a:pPr eaLnBrk="1" hangingPunct="1"/>
            <a:endParaRPr lang="fr-FR" altLang="fr-FR" smtClean="0"/>
          </a:p>
        </p:txBody>
      </p:sp>
      <p:grpSp>
        <p:nvGrpSpPr>
          <p:cNvPr id="22532" name="Groupe 21"/>
          <p:cNvGrpSpPr>
            <a:grpSpLocks noChangeAspect="1"/>
          </p:cNvGrpSpPr>
          <p:nvPr/>
        </p:nvGrpSpPr>
        <p:grpSpPr bwMode="auto">
          <a:xfrm>
            <a:off x="344488" y="3095625"/>
            <a:ext cx="4000500" cy="3076575"/>
            <a:chOff x="755576" y="1973199"/>
            <a:chExt cx="8331274" cy="6408801"/>
          </a:xfrm>
        </p:grpSpPr>
        <p:pic>
          <p:nvPicPr>
            <p:cNvPr id="22535" name="Picture 6" descr="H:\RENARD\Roissy-en-Brie\Plein Sud\photos\Plein_Sud_2018_et_2019\Ru_Longuiolle\2013-06-04__124512_Iris_dans_la_Longuioll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973199"/>
              <a:ext cx="4064000" cy="3048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8" descr="H:\RENARD\Roissy-en-Brie\Plein Sud\photos\Plein_Sud_2018_et_2019\Ru_Longuiolle\2014-02-24_IMG_Iris_pseudacoru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850" y="1990479"/>
              <a:ext cx="4064000" cy="3048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9" descr="H:\RENARD\Roissy-en-Brie\Plein Sud\photos\Plein_Sud_2018_et_2019\Ru_Longuiolle\2014-02-21_IMG_250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5334000"/>
              <a:ext cx="40640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0" descr="H:\RENARD\Roissy-en-Brie\Plein Sud\photos\Plein_Sud_2018_et_2019\Ru_Longuiolle\2020-05-19_DSCN5141_La_Longuioll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850" y="5334000"/>
              <a:ext cx="40640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3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3095625"/>
            <a:ext cx="4287837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880ED-ACA1-4520-8097-1CF0F2B0DB24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La prise en compte obligatoire de certains éléments naturels</a:t>
            </a:r>
          </a:p>
        </p:txBody>
      </p:sp>
      <p:sp>
        <p:nvSpPr>
          <p:cNvPr id="21507" name="Espace réservé du contenu 2"/>
          <p:cNvSpPr>
            <a:spLocks noGrp="1"/>
          </p:cNvSpPr>
          <p:nvPr>
            <p:ph idx="1"/>
          </p:nvPr>
        </p:nvSpPr>
        <p:spPr>
          <a:xfrm>
            <a:off x="11113" y="1725613"/>
            <a:ext cx="7545387" cy="42291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fr-FR" alt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espèces et milieux protégées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fr-FR" alt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56" name="Groupe 68"/>
          <p:cNvGrpSpPr>
            <a:grpSpLocks noChangeAspect="1"/>
          </p:cNvGrpSpPr>
          <p:nvPr/>
        </p:nvGrpSpPr>
        <p:grpSpPr bwMode="auto">
          <a:xfrm>
            <a:off x="144463" y="2457450"/>
            <a:ext cx="4784725" cy="3379788"/>
            <a:chOff x="2818130" y="2189797"/>
            <a:chExt cx="3507740" cy="2478405"/>
          </a:xfrm>
        </p:grpSpPr>
        <p:pic>
          <p:nvPicPr>
            <p:cNvPr id="23579" name="Imag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130" y="2189797"/>
              <a:ext cx="3507740" cy="2478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80" name="Groupe 4"/>
            <p:cNvGrpSpPr>
              <a:grpSpLocks/>
            </p:cNvGrpSpPr>
            <p:nvPr/>
          </p:nvGrpSpPr>
          <p:grpSpPr bwMode="auto">
            <a:xfrm>
              <a:off x="2932430" y="2197100"/>
              <a:ext cx="3279136" cy="2463799"/>
              <a:chOff x="0" y="0"/>
              <a:chExt cx="3279136" cy="2464343"/>
            </a:xfrm>
          </p:grpSpPr>
          <p:grpSp>
            <p:nvGrpSpPr>
              <p:cNvPr id="23581" name="Groupe 5"/>
              <p:cNvGrpSpPr>
                <a:grpSpLocks/>
              </p:cNvGrpSpPr>
              <p:nvPr/>
            </p:nvGrpSpPr>
            <p:grpSpPr bwMode="auto">
              <a:xfrm>
                <a:off x="0" y="179614"/>
                <a:ext cx="3279136" cy="2284729"/>
                <a:chOff x="0" y="48986"/>
                <a:chExt cx="3279136" cy="2284729"/>
              </a:xfrm>
            </p:grpSpPr>
            <p:grpSp>
              <p:nvGrpSpPr>
                <p:cNvPr id="23585" name="Groupe 9"/>
                <p:cNvGrpSpPr>
                  <a:grpSpLocks/>
                </p:cNvGrpSpPr>
                <p:nvPr/>
              </p:nvGrpSpPr>
              <p:grpSpPr bwMode="auto">
                <a:xfrm>
                  <a:off x="1926772" y="446314"/>
                  <a:ext cx="215900" cy="215900"/>
                  <a:chOff x="3345180" y="0"/>
                  <a:chExt cx="215900" cy="215900"/>
                </a:xfrm>
              </p:grpSpPr>
              <p:sp>
                <p:nvSpPr>
                  <p:cNvPr id="67" name="Ellipse 66"/>
                  <p:cNvSpPr/>
                  <p:nvPr/>
                </p:nvSpPr>
                <p:spPr>
                  <a:xfrm>
                    <a:off x="3345440" y="-2060"/>
                    <a:ext cx="215305" cy="21773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pic>
                <p:nvPicPr>
                  <p:cNvPr id="23643" name="Image 67" descr="https://tse2.mm.bing.net/th?id=OIP.QCwSJwuAvGKZ1SccOv-9WwHaE-&amp;pid=Api"/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70144" y="53484"/>
                    <a:ext cx="160905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3586" name="Groupe 10"/>
                <p:cNvGrpSpPr>
                  <a:grpSpLocks/>
                </p:cNvGrpSpPr>
                <p:nvPr/>
              </p:nvGrpSpPr>
              <p:grpSpPr bwMode="auto">
                <a:xfrm>
                  <a:off x="1692729" y="446314"/>
                  <a:ext cx="215265" cy="215265"/>
                  <a:chOff x="0" y="0"/>
                  <a:chExt cx="215265" cy="215265"/>
                </a:xfrm>
              </p:grpSpPr>
              <p:sp>
                <p:nvSpPr>
                  <p:cNvPr id="65" name="Ellipse 64"/>
                  <p:cNvSpPr/>
                  <p:nvPr/>
                </p:nvSpPr>
                <p:spPr>
                  <a:xfrm>
                    <a:off x="-787" y="-2060"/>
                    <a:ext cx="216470" cy="21773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pic>
                <p:nvPicPr>
                  <p:cNvPr id="23641" name="Image 65" descr="infofauna key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" y="22860"/>
                    <a:ext cx="175260" cy="1752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3587" name="Groupe 11"/>
                <p:cNvGrpSpPr>
                  <a:grpSpLocks/>
                </p:cNvGrpSpPr>
                <p:nvPr/>
              </p:nvGrpSpPr>
              <p:grpSpPr bwMode="auto">
                <a:xfrm>
                  <a:off x="0" y="48986"/>
                  <a:ext cx="3279136" cy="2284729"/>
                  <a:chOff x="0" y="48986"/>
                  <a:chExt cx="3279136" cy="2284729"/>
                </a:xfrm>
              </p:grpSpPr>
              <p:sp>
                <p:nvSpPr>
                  <p:cNvPr id="13" name="Ellipse 12"/>
                  <p:cNvSpPr/>
                  <p:nvPr/>
                </p:nvSpPr>
                <p:spPr>
                  <a:xfrm>
                    <a:off x="1442885" y="926305"/>
                    <a:ext cx="214142" cy="21424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pic>
                <p:nvPicPr>
                  <p:cNvPr id="23589" name="Image 13" descr="Silhouette Chouette - Wildlife Garden"/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876" t="11784" r="20876" b="12794"/>
                  <a:stretch>
                    <a:fillRect/>
                  </a:stretch>
                </p:blipFill>
                <p:spPr bwMode="auto">
                  <a:xfrm>
                    <a:off x="1491343" y="963386"/>
                    <a:ext cx="114300" cy="1469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23590" name="Groupe 14"/>
                  <p:cNvGrpSpPr>
                    <a:grpSpLocks/>
                  </p:cNvGrpSpPr>
                  <p:nvPr/>
                </p:nvGrpSpPr>
                <p:grpSpPr bwMode="auto">
                  <a:xfrm>
                    <a:off x="876300" y="1094014"/>
                    <a:ext cx="215265" cy="215265"/>
                    <a:chOff x="0" y="0"/>
                    <a:chExt cx="215265" cy="215265"/>
                  </a:xfrm>
                </p:grpSpPr>
                <p:sp>
                  <p:nvSpPr>
                    <p:cNvPr id="63" name="Ellipse 62"/>
                    <p:cNvSpPr/>
                    <p:nvPr/>
                  </p:nvSpPr>
                  <p:spPr>
                    <a:xfrm>
                      <a:off x="-194" y="-40"/>
                      <a:ext cx="215306" cy="2154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pic>
                  <p:nvPicPr>
                    <p:cNvPr id="23639" name="Image 63" descr="https://cdn4.vectorstock.com/i/1000x1000/16/38/snake-silhouette-icon-long-cobra-or-python-snake-vector-23841638.jpg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95" t="6439" r="7936" b="10051"/>
                    <a:stretch>
                      <a:fillRect/>
                    </a:stretch>
                  </p:blipFill>
                  <p:spPr bwMode="auto">
                    <a:xfrm>
                      <a:off x="38100" y="30480"/>
                      <a:ext cx="144780" cy="1600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23591" name="Groupe 15"/>
                  <p:cNvGrpSpPr>
                    <a:grpSpLocks/>
                  </p:cNvGrpSpPr>
                  <p:nvPr/>
                </p:nvGrpSpPr>
                <p:grpSpPr bwMode="auto">
                  <a:xfrm>
                    <a:off x="0" y="48986"/>
                    <a:ext cx="3279136" cy="2284729"/>
                    <a:chOff x="0" y="48986"/>
                    <a:chExt cx="3279136" cy="2284729"/>
                  </a:xfrm>
                </p:grpSpPr>
                <p:grpSp>
                  <p:nvGrpSpPr>
                    <p:cNvPr id="23592" name="Groupe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48986"/>
                      <a:ext cx="3279136" cy="2284729"/>
                      <a:chOff x="232611" y="0"/>
                      <a:chExt cx="3279942" cy="2285332"/>
                    </a:xfrm>
                  </p:grpSpPr>
                  <p:grpSp>
                    <p:nvGrpSpPr>
                      <p:cNvPr id="23599" name="Groupe 2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600" y="553453"/>
                        <a:ext cx="215900" cy="215900"/>
                        <a:chOff x="0" y="0"/>
                        <a:chExt cx="359410" cy="359410"/>
                      </a:xfrm>
                    </p:grpSpPr>
                    <p:sp>
                      <p:nvSpPr>
                        <p:cNvPr id="61" name="Ellipse 60"/>
                        <p:cNvSpPr/>
                        <p:nvPr/>
                      </p:nvSpPr>
                      <p:spPr>
                        <a:xfrm>
                          <a:off x="-2050" y="-3351"/>
                          <a:ext cx="356571" cy="362566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37" name="Image 61" descr="http://4.bp.blogspot.com/-3BCo0VFpS3k/UYClPyAG1BI/AAAAAAAADtM/jkOgRILVU0c/s1600/39088001578236_0105d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68" y="64168"/>
                          <a:ext cx="240632" cy="2165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0" name="Groupe 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286000" y="2069432"/>
                        <a:ext cx="215900" cy="215900"/>
                        <a:chOff x="0" y="0"/>
                        <a:chExt cx="359410" cy="359410"/>
                      </a:xfrm>
                    </p:grpSpPr>
                    <p:sp>
                      <p:nvSpPr>
                        <p:cNvPr id="59" name="Ellipse 58"/>
                        <p:cNvSpPr/>
                        <p:nvPr/>
                      </p:nvSpPr>
                      <p:spPr>
                        <a:xfrm>
                          <a:off x="-2205" y="1252"/>
                          <a:ext cx="360446" cy="35674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35" name="Image 59" descr="http://4.bp.blogspot.com/-3BCo0VFpS3k/UYClPyAG1BI/AAAAAAAADtM/jkOgRILVU0c/s1600/39088001578236_0105d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68" y="64168"/>
                          <a:ext cx="240632" cy="2165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1" name="Groupe 2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112169" y="1965158"/>
                        <a:ext cx="215900" cy="215900"/>
                        <a:chOff x="0" y="0"/>
                        <a:chExt cx="359955" cy="359782"/>
                      </a:xfrm>
                    </p:grpSpPr>
                    <p:sp>
                      <p:nvSpPr>
                        <p:cNvPr id="57" name="Ellipse 56"/>
                        <p:cNvSpPr/>
                        <p:nvPr/>
                      </p:nvSpPr>
                      <p:spPr>
                        <a:xfrm>
                          <a:off x="306" y="341"/>
                          <a:ext cx="359052" cy="35517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33" name="Image 57" descr="NUITFRANCE - Plateforme de connaissances sur la nuit, la biodiversité  nocturne et la pollution lumineuse en France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06" y="24063"/>
                          <a:ext cx="304800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2" name="Groupe 2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288632" y="954505"/>
                        <a:ext cx="215900" cy="215900"/>
                        <a:chOff x="0" y="0"/>
                        <a:chExt cx="359410" cy="359410"/>
                      </a:xfrm>
                    </p:grpSpPr>
                    <p:sp>
                      <p:nvSpPr>
                        <p:cNvPr id="55" name="Ellipse 54"/>
                        <p:cNvSpPr/>
                        <p:nvPr/>
                      </p:nvSpPr>
                      <p:spPr>
                        <a:xfrm>
                          <a:off x="3042" y="1797"/>
                          <a:ext cx="356571" cy="352871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31" name="Image 55" descr="Silhouette Chouette - Wildlife Garden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0876" t="11784" r="20876" b="12794"/>
                        <a:stretch>
                          <a:fillRect/>
                        </a:stretch>
                      </p:blipFill>
                      <p:spPr bwMode="auto">
                        <a:xfrm>
                          <a:off x="72190" y="56147"/>
                          <a:ext cx="192505" cy="248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3" name="Groupe 2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184017" y="644554"/>
                        <a:ext cx="215900" cy="215900"/>
                        <a:chOff x="-9541" y="138306"/>
                        <a:chExt cx="359410" cy="359409"/>
                      </a:xfrm>
                    </p:grpSpPr>
                    <p:sp>
                      <p:nvSpPr>
                        <p:cNvPr id="53" name="Ellipse 52"/>
                        <p:cNvSpPr/>
                        <p:nvPr/>
                      </p:nvSpPr>
                      <p:spPr>
                        <a:xfrm>
                          <a:off x="-8633" y="142284"/>
                          <a:ext cx="358509" cy="35287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29" name="Image 53" descr="Silhouette Chouette - Wildlife Garden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0876" t="11784" r="20876" b="12794"/>
                        <a:stretch>
                          <a:fillRect/>
                        </a:stretch>
                      </p:blipFill>
                      <p:spPr bwMode="auto">
                        <a:xfrm>
                          <a:off x="61333" y="205606"/>
                          <a:ext cx="192506" cy="2486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4" name="Groupe 2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778043" y="2037347"/>
                        <a:ext cx="215900" cy="215900"/>
                        <a:chOff x="2871537" y="4379495"/>
                        <a:chExt cx="359410" cy="359410"/>
                      </a:xfrm>
                    </p:grpSpPr>
                    <p:sp>
                      <p:nvSpPr>
                        <p:cNvPr id="51" name="Ellipse 50"/>
                        <p:cNvSpPr/>
                        <p:nvPr/>
                      </p:nvSpPr>
                      <p:spPr>
                        <a:xfrm>
                          <a:off x="2873950" y="4379871"/>
                          <a:ext cx="358508" cy="35868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27" name="Image 51" descr="infofauna key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3620" y="4419601"/>
                          <a:ext cx="288102" cy="288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5" name="Groupe 2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48653" y="280737"/>
                        <a:ext cx="215900" cy="215900"/>
                        <a:chOff x="2871537" y="4379495"/>
                        <a:chExt cx="359410" cy="359410"/>
                      </a:xfrm>
                    </p:grpSpPr>
                    <p:sp>
                      <p:nvSpPr>
                        <p:cNvPr id="49" name="Ellipse 48"/>
                        <p:cNvSpPr/>
                        <p:nvPr/>
                      </p:nvSpPr>
                      <p:spPr>
                        <a:xfrm>
                          <a:off x="2871552" y="4380322"/>
                          <a:ext cx="358508" cy="35868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25" name="Image 49" descr="infofauna key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3620" y="4419601"/>
                          <a:ext cx="288102" cy="288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6" name="Groupe 3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933074" y="0"/>
                        <a:ext cx="215900" cy="215900"/>
                        <a:chOff x="2871537" y="4379495"/>
                        <a:chExt cx="359410" cy="359410"/>
                      </a:xfrm>
                    </p:grpSpPr>
                    <p:sp>
                      <p:nvSpPr>
                        <p:cNvPr id="47" name="Ellipse 46"/>
                        <p:cNvSpPr/>
                        <p:nvPr/>
                      </p:nvSpPr>
                      <p:spPr>
                        <a:xfrm>
                          <a:off x="2871608" y="4376526"/>
                          <a:ext cx="358509" cy="360626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23" name="Image 47" descr="infofauna key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3620" y="4419601"/>
                          <a:ext cx="288102" cy="288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7" name="Groupe 3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288632" y="1187116"/>
                        <a:ext cx="215900" cy="215900"/>
                        <a:chOff x="2871537" y="4379495"/>
                        <a:chExt cx="359410" cy="359410"/>
                      </a:xfrm>
                    </p:grpSpPr>
                    <p:sp>
                      <p:nvSpPr>
                        <p:cNvPr id="45" name="Ellipse 44"/>
                        <p:cNvSpPr/>
                        <p:nvPr/>
                      </p:nvSpPr>
                      <p:spPr>
                        <a:xfrm>
                          <a:off x="2874579" y="4379894"/>
                          <a:ext cx="356571" cy="35868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21" name="Image 45" descr="infofauna key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3620" y="4419601"/>
                          <a:ext cx="288102" cy="288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8" name="Groupe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296653" y="1419726"/>
                        <a:ext cx="215900" cy="215900"/>
                        <a:chOff x="0" y="0"/>
                        <a:chExt cx="359410" cy="359410"/>
                      </a:xfrm>
                    </p:grpSpPr>
                    <p:sp>
                      <p:nvSpPr>
                        <p:cNvPr id="43" name="Ellipse 42"/>
                        <p:cNvSpPr/>
                        <p:nvPr/>
                      </p:nvSpPr>
                      <p:spPr>
                        <a:xfrm>
                          <a:off x="3256" y="-4874"/>
                          <a:ext cx="356571" cy="362565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19" name="Image 43" descr="pochoir chauve souris gratuit à imprimer | Silhouette chauve souris  halloween, Silhouette animaux, Pochoir silhouette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17" y="40278"/>
                          <a:ext cx="288758" cy="2887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09" name="Groupe 3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165685" y="0"/>
                        <a:ext cx="215900" cy="215900"/>
                        <a:chOff x="0" y="0"/>
                        <a:chExt cx="359410" cy="359410"/>
                      </a:xfrm>
                    </p:grpSpPr>
                    <p:sp>
                      <p:nvSpPr>
                        <p:cNvPr id="41" name="Ellipse 40"/>
                        <p:cNvSpPr/>
                        <p:nvPr/>
                      </p:nvSpPr>
                      <p:spPr>
                        <a:xfrm>
                          <a:off x="2358" y="-2969"/>
                          <a:ext cx="358508" cy="360626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17" name="Image 41" descr="pochoir chauve souris gratuit à imprimer | Silhouette chauve souris  halloween, Silhouette animaux, Pochoir silhouette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17" y="40278"/>
                          <a:ext cx="288758" cy="2887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10" name="Groupe 3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32611" y="745958"/>
                        <a:ext cx="215900" cy="215900"/>
                        <a:chOff x="0" y="0"/>
                        <a:chExt cx="359410" cy="359410"/>
                      </a:xfrm>
                    </p:grpSpPr>
                    <p:sp>
                      <p:nvSpPr>
                        <p:cNvPr id="39" name="Ellipse 38"/>
                        <p:cNvSpPr/>
                        <p:nvPr/>
                      </p:nvSpPr>
                      <p:spPr>
                        <a:xfrm>
                          <a:off x="-410" y="-27"/>
                          <a:ext cx="356571" cy="35868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15" name="Image 39" descr="pochoir chauve souris gratuit à imprimer | Silhouette chauve souris  halloween, Silhouette animaux, Pochoir silhouette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17" y="40278"/>
                          <a:ext cx="288758" cy="2887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grpSp>
                    <p:nvGrpSpPr>
                      <p:cNvPr id="23611" name="Groupe 3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010653" y="2045368"/>
                        <a:ext cx="215900" cy="215900"/>
                        <a:chOff x="0" y="0"/>
                        <a:chExt cx="359410" cy="359410"/>
                      </a:xfrm>
                    </p:grpSpPr>
                    <p:sp>
                      <p:nvSpPr>
                        <p:cNvPr id="37" name="Ellipse 36"/>
                        <p:cNvSpPr/>
                        <p:nvPr/>
                      </p:nvSpPr>
                      <p:spPr>
                        <a:xfrm>
                          <a:off x="-3052" y="596"/>
                          <a:ext cx="362385" cy="35868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fr-FR"/>
                        </a:p>
                      </p:txBody>
                    </p:sp>
                    <p:pic>
                      <p:nvPicPr>
                        <p:cNvPr id="23613" name="Image 37" descr="pochoir chauve souris gratuit à imprimer | Silhouette chauve souris  halloween, Silhouette animaux, Pochoir silhouette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17" y="40278"/>
                          <a:ext cx="288758" cy="2887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</p:grpSp>
                <p:grpSp>
                  <p:nvGrpSpPr>
                    <p:cNvPr id="23593" name="Groupe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37657" y="930729"/>
                      <a:ext cx="215265" cy="215265"/>
                      <a:chOff x="0" y="0"/>
                      <a:chExt cx="215265" cy="215265"/>
                    </a:xfrm>
                  </p:grpSpPr>
                  <p:sp>
                    <p:nvSpPr>
                      <p:cNvPr id="22" name="Ellipse 21"/>
                      <p:cNvSpPr/>
                      <p:nvPr/>
                    </p:nvSpPr>
                    <p:spPr>
                      <a:xfrm>
                        <a:off x="-151" y="233"/>
                        <a:ext cx="214142" cy="2142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fr-FR"/>
                      </a:p>
                    </p:txBody>
                  </p:sp>
                  <p:pic>
                    <p:nvPicPr>
                      <p:cNvPr id="23598" name="Image 22" descr="https://cdn4.vectorstock.com/i/1000x1000/16/38/snake-silhouette-icon-long-cobra-or-python-snake-vector-23841638.jpg"/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095" t="6439" r="7936" b="10051"/>
                      <a:stretch>
                        <a:fillRect/>
                      </a:stretch>
                    </p:blipFill>
                    <p:spPr bwMode="auto">
                      <a:xfrm>
                        <a:off x="38100" y="30480"/>
                        <a:ext cx="144780" cy="160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23594" name="Groupe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6258" y="48987"/>
                      <a:ext cx="215900" cy="215900"/>
                      <a:chOff x="3366952" y="48987"/>
                      <a:chExt cx="215900" cy="215900"/>
                    </a:xfrm>
                  </p:grpSpPr>
                  <p:sp>
                    <p:nvSpPr>
                      <p:cNvPr id="20" name="Ellipse 19"/>
                      <p:cNvSpPr/>
                      <p:nvPr/>
                    </p:nvSpPr>
                    <p:spPr>
                      <a:xfrm>
                        <a:off x="3367473" y="47203"/>
                        <a:ext cx="215305" cy="2154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fr-FR"/>
                      </a:p>
                    </p:txBody>
                  </p:sp>
                  <p:pic>
                    <p:nvPicPr>
                      <p:cNvPr id="23596" name="Image 20" descr="https://tse2.mm.bing.net/th?id=OIP.QCwSJwuAvGKZ1SccOv-9WwHaE-&amp;pid=Api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1916" y="102471"/>
                        <a:ext cx="160905" cy="1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</p:grpSp>
          <p:grpSp>
            <p:nvGrpSpPr>
              <p:cNvPr id="23582" name="Groupe 6"/>
              <p:cNvGrpSpPr>
                <a:grpSpLocks/>
              </p:cNvGrpSpPr>
              <p:nvPr/>
            </p:nvGrpSpPr>
            <p:grpSpPr bwMode="auto">
              <a:xfrm>
                <a:off x="1099457" y="0"/>
                <a:ext cx="215900" cy="215265"/>
                <a:chOff x="0" y="0"/>
                <a:chExt cx="215900" cy="215265"/>
              </a:xfrm>
            </p:grpSpPr>
            <p:sp>
              <p:nvSpPr>
                <p:cNvPr id="8" name="Ellipse 7"/>
                <p:cNvSpPr/>
                <p:nvPr/>
              </p:nvSpPr>
              <p:spPr>
                <a:xfrm>
                  <a:off x="102" y="846"/>
                  <a:ext cx="215306" cy="21424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pic>
              <p:nvPicPr>
                <p:cNvPr id="23584" name="Image 8" descr="https://tse2.mm.bing.net/th?id=OIP.QCwSJwuAvGKZ1SccOv-9WwHaE-&amp;pid=Api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215" y="54429"/>
                  <a:ext cx="163285" cy="1088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1511" name="ZoneTexte 71"/>
          <p:cNvSpPr txBox="1">
            <a:spLocks noChangeArrowheads="1"/>
          </p:cNvSpPr>
          <p:nvPr/>
        </p:nvSpPr>
        <p:spPr bwMode="auto">
          <a:xfrm>
            <a:off x="144463" y="5870575"/>
            <a:ext cx="8782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marL="342900" indent="-342900" algn="ctr" eaLnBrk="1" hangingPunct="1">
              <a:spcBef>
                <a:spcPct val="0"/>
              </a:spcBef>
              <a:buFont typeface="Segoe Print" panose="02000600000000000000" pitchFamily="2" charset="0"/>
              <a:buChar char="→"/>
              <a:defRPr/>
            </a:pP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gestion raisonnée </a:t>
            </a:r>
            <a:r>
              <a:rPr lang="fr-FR" altLang="fr-FR" sz="2000" dirty="0" smtClean="0"/>
              <a:t>serait à la fois bénéfique pour la biodiversité et pour les finances de la commune. </a:t>
            </a:r>
          </a:p>
        </p:txBody>
      </p:sp>
      <p:sp>
        <p:nvSpPr>
          <p:cNvPr id="75" name="ZoneTexte 71"/>
          <p:cNvSpPr txBox="1">
            <a:spLocks noChangeArrowheads="1"/>
          </p:cNvSpPr>
          <p:nvPr/>
        </p:nvSpPr>
        <p:spPr bwMode="auto">
          <a:xfrm>
            <a:off x="5133975" y="1774825"/>
            <a:ext cx="3859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inventaires pour l’Atlas départemental de la biodiversité avec le département</a:t>
            </a:r>
          </a:p>
        </p:txBody>
      </p:sp>
      <p:grpSp>
        <p:nvGrpSpPr>
          <p:cNvPr id="23559" name="Groupe 2"/>
          <p:cNvGrpSpPr>
            <a:grpSpLocks/>
          </p:cNvGrpSpPr>
          <p:nvPr/>
        </p:nvGrpSpPr>
        <p:grpSpPr bwMode="auto">
          <a:xfrm>
            <a:off x="5200650" y="3001963"/>
            <a:ext cx="3725863" cy="2825750"/>
            <a:chOff x="5353426" y="2975409"/>
            <a:chExt cx="3725487" cy="2825403"/>
          </a:xfrm>
        </p:grpSpPr>
        <p:grpSp>
          <p:nvGrpSpPr>
            <p:cNvPr id="23574" name="Groupe 1"/>
            <p:cNvGrpSpPr>
              <a:grpSpLocks noChangeAspect="1"/>
            </p:cNvGrpSpPr>
            <p:nvPr/>
          </p:nvGrpSpPr>
          <p:grpSpPr bwMode="auto">
            <a:xfrm>
              <a:off x="5353426" y="2975409"/>
              <a:ext cx="3725487" cy="2792715"/>
              <a:chOff x="3658826" y="247650"/>
              <a:chExt cx="5334363" cy="3998766"/>
            </a:xfrm>
          </p:grpSpPr>
          <p:pic>
            <p:nvPicPr>
              <p:cNvPr id="23576" name="Image 69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8826" y="247650"/>
                <a:ext cx="2606675" cy="1960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7" name="Image 70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6988" y="2290616"/>
                <a:ext cx="2616200" cy="195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8" name="Picture 73" descr="H:\RENARD\Roissy-en-Brie\Plein Sud\photos\IMGP3384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2865" y="247650"/>
                <a:ext cx="2600324" cy="1950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575" name="Picture 74" descr="H:\RENARD\Roissy-en-Brie\Plein Sud\photos\DSC00016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426" y="4435447"/>
              <a:ext cx="1820486" cy="1365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0" name="ZoneTexte 3"/>
          <p:cNvSpPr txBox="1">
            <a:spLocks noChangeArrowheads="1"/>
          </p:cNvSpPr>
          <p:nvPr/>
        </p:nvSpPr>
        <p:spPr bwMode="auto">
          <a:xfrm>
            <a:off x="171450" y="2162175"/>
            <a:ext cx="478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i="1"/>
              <a:t>Carte indicative des espèces protégées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24E70-AE47-432C-B402-51D80F3537AD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80" name="Ellipse 79"/>
          <p:cNvSpPr>
            <a:spLocks noChangeAspect="1"/>
          </p:cNvSpPr>
          <p:nvPr/>
        </p:nvSpPr>
        <p:spPr bwMode="auto">
          <a:xfrm rot="20681416">
            <a:off x="1399465" y="3410140"/>
            <a:ext cx="502506" cy="15836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3" name="Forme libre 82"/>
          <p:cNvSpPr>
            <a:spLocks noChangeAspect="1"/>
          </p:cNvSpPr>
          <p:nvPr/>
        </p:nvSpPr>
        <p:spPr bwMode="auto">
          <a:xfrm>
            <a:off x="150186" y="4070156"/>
            <a:ext cx="2395195" cy="391833"/>
          </a:xfrm>
          <a:custGeom>
            <a:avLst/>
            <a:gdLst>
              <a:gd name="connsiteX0" fmla="*/ 3449053 w 3449053"/>
              <a:gd name="connsiteY0" fmla="*/ 562714 h 672201"/>
              <a:gd name="connsiteX1" fmla="*/ 3168316 w 3449053"/>
              <a:gd name="connsiteY1" fmla="*/ 666987 h 672201"/>
              <a:gd name="connsiteX2" fmla="*/ 3128210 w 3449053"/>
              <a:gd name="connsiteY2" fmla="*/ 634903 h 672201"/>
              <a:gd name="connsiteX3" fmla="*/ 2462463 w 3449053"/>
              <a:gd name="connsiteY3" fmla="*/ 450419 h 672201"/>
              <a:gd name="connsiteX4" fmla="*/ 2189747 w 3449053"/>
              <a:gd name="connsiteY4" fmla="*/ 378229 h 672201"/>
              <a:gd name="connsiteX5" fmla="*/ 1844842 w 3449053"/>
              <a:gd name="connsiteY5" fmla="*/ 225829 h 672201"/>
              <a:gd name="connsiteX6" fmla="*/ 1580147 w 3449053"/>
              <a:gd name="connsiteY6" fmla="*/ 121556 h 672201"/>
              <a:gd name="connsiteX7" fmla="*/ 1427747 w 3449053"/>
              <a:gd name="connsiteY7" fmla="*/ 57387 h 672201"/>
              <a:gd name="connsiteX8" fmla="*/ 1355558 w 3449053"/>
              <a:gd name="connsiteY8" fmla="*/ 57387 h 672201"/>
              <a:gd name="connsiteX9" fmla="*/ 1211179 w 3449053"/>
              <a:gd name="connsiteY9" fmla="*/ 9261 h 672201"/>
              <a:gd name="connsiteX10" fmla="*/ 1114926 w 3449053"/>
              <a:gd name="connsiteY10" fmla="*/ 9261 h 672201"/>
              <a:gd name="connsiteX11" fmla="*/ 745958 w 3449053"/>
              <a:gd name="connsiteY11" fmla="*/ 105514 h 672201"/>
              <a:gd name="connsiteX12" fmla="*/ 537410 w 3449053"/>
              <a:gd name="connsiteY12" fmla="*/ 241872 h 672201"/>
              <a:gd name="connsiteX13" fmla="*/ 0 w 3449053"/>
              <a:gd name="connsiteY13" fmla="*/ 490524 h 672201"/>
              <a:gd name="connsiteX0" fmla="*/ 4643521 w 4643521"/>
              <a:gd name="connsiteY0" fmla="*/ 562714 h 740368"/>
              <a:gd name="connsiteX1" fmla="*/ 4362784 w 4643521"/>
              <a:gd name="connsiteY1" fmla="*/ 666987 h 740368"/>
              <a:gd name="connsiteX2" fmla="*/ 4322678 w 4643521"/>
              <a:gd name="connsiteY2" fmla="*/ 634903 h 740368"/>
              <a:gd name="connsiteX3" fmla="*/ 3656931 w 4643521"/>
              <a:gd name="connsiteY3" fmla="*/ 450419 h 740368"/>
              <a:gd name="connsiteX4" fmla="*/ 3384215 w 4643521"/>
              <a:gd name="connsiteY4" fmla="*/ 378229 h 740368"/>
              <a:gd name="connsiteX5" fmla="*/ 3039310 w 4643521"/>
              <a:gd name="connsiteY5" fmla="*/ 225829 h 740368"/>
              <a:gd name="connsiteX6" fmla="*/ 2774615 w 4643521"/>
              <a:gd name="connsiteY6" fmla="*/ 121556 h 740368"/>
              <a:gd name="connsiteX7" fmla="*/ 2622215 w 4643521"/>
              <a:gd name="connsiteY7" fmla="*/ 57387 h 740368"/>
              <a:gd name="connsiteX8" fmla="*/ 2550026 w 4643521"/>
              <a:gd name="connsiteY8" fmla="*/ 57387 h 740368"/>
              <a:gd name="connsiteX9" fmla="*/ 2405647 w 4643521"/>
              <a:gd name="connsiteY9" fmla="*/ 9261 h 740368"/>
              <a:gd name="connsiteX10" fmla="*/ 2309394 w 4643521"/>
              <a:gd name="connsiteY10" fmla="*/ 9261 h 740368"/>
              <a:gd name="connsiteX11" fmla="*/ 1940426 w 4643521"/>
              <a:gd name="connsiteY11" fmla="*/ 105514 h 740368"/>
              <a:gd name="connsiteX12" fmla="*/ 1731878 w 4643521"/>
              <a:gd name="connsiteY12" fmla="*/ 241872 h 740368"/>
              <a:gd name="connsiteX13" fmla="*/ 0 w 4643521"/>
              <a:gd name="connsiteY13" fmla="*/ 740368 h 740368"/>
              <a:gd name="connsiteX0" fmla="*/ 4643521 w 4643521"/>
              <a:gd name="connsiteY0" fmla="*/ 562714 h 748818"/>
              <a:gd name="connsiteX1" fmla="*/ 4362784 w 4643521"/>
              <a:gd name="connsiteY1" fmla="*/ 666987 h 748818"/>
              <a:gd name="connsiteX2" fmla="*/ 4322678 w 4643521"/>
              <a:gd name="connsiteY2" fmla="*/ 634903 h 748818"/>
              <a:gd name="connsiteX3" fmla="*/ 3656931 w 4643521"/>
              <a:gd name="connsiteY3" fmla="*/ 450419 h 748818"/>
              <a:gd name="connsiteX4" fmla="*/ 3384215 w 4643521"/>
              <a:gd name="connsiteY4" fmla="*/ 378229 h 748818"/>
              <a:gd name="connsiteX5" fmla="*/ 3039310 w 4643521"/>
              <a:gd name="connsiteY5" fmla="*/ 225829 h 748818"/>
              <a:gd name="connsiteX6" fmla="*/ 2774615 w 4643521"/>
              <a:gd name="connsiteY6" fmla="*/ 121556 h 748818"/>
              <a:gd name="connsiteX7" fmla="*/ 2622215 w 4643521"/>
              <a:gd name="connsiteY7" fmla="*/ 57387 h 748818"/>
              <a:gd name="connsiteX8" fmla="*/ 2550026 w 4643521"/>
              <a:gd name="connsiteY8" fmla="*/ 57387 h 748818"/>
              <a:gd name="connsiteX9" fmla="*/ 2405647 w 4643521"/>
              <a:gd name="connsiteY9" fmla="*/ 9261 h 748818"/>
              <a:gd name="connsiteX10" fmla="*/ 2309394 w 4643521"/>
              <a:gd name="connsiteY10" fmla="*/ 9261 h 748818"/>
              <a:gd name="connsiteX11" fmla="*/ 1940426 w 4643521"/>
              <a:gd name="connsiteY11" fmla="*/ 105514 h 748818"/>
              <a:gd name="connsiteX12" fmla="*/ 1731878 w 4643521"/>
              <a:gd name="connsiteY12" fmla="*/ 241872 h 748818"/>
              <a:gd name="connsiteX13" fmla="*/ 485497 w 4643521"/>
              <a:gd name="connsiteY13" fmla="*/ 708251 h 748818"/>
              <a:gd name="connsiteX14" fmla="*/ 0 w 4643521"/>
              <a:gd name="connsiteY14" fmla="*/ 740368 h 748818"/>
              <a:gd name="connsiteX0" fmla="*/ 4483070 w 4483070"/>
              <a:gd name="connsiteY0" fmla="*/ 562714 h 734135"/>
              <a:gd name="connsiteX1" fmla="*/ 4202333 w 4483070"/>
              <a:gd name="connsiteY1" fmla="*/ 666987 h 734135"/>
              <a:gd name="connsiteX2" fmla="*/ 4162227 w 4483070"/>
              <a:gd name="connsiteY2" fmla="*/ 634903 h 734135"/>
              <a:gd name="connsiteX3" fmla="*/ 3496480 w 4483070"/>
              <a:gd name="connsiteY3" fmla="*/ 450419 h 734135"/>
              <a:gd name="connsiteX4" fmla="*/ 3223764 w 4483070"/>
              <a:gd name="connsiteY4" fmla="*/ 378229 h 734135"/>
              <a:gd name="connsiteX5" fmla="*/ 2878859 w 4483070"/>
              <a:gd name="connsiteY5" fmla="*/ 225829 h 734135"/>
              <a:gd name="connsiteX6" fmla="*/ 2614164 w 4483070"/>
              <a:gd name="connsiteY6" fmla="*/ 121556 h 734135"/>
              <a:gd name="connsiteX7" fmla="*/ 2461764 w 4483070"/>
              <a:gd name="connsiteY7" fmla="*/ 57387 h 734135"/>
              <a:gd name="connsiteX8" fmla="*/ 2389575 w 4483070"/>
              <a:gd name="connsiteY8" fmla="*/ 57387 h 734135"/>
              <a:gd name="connsiteX9" fmla="*/ 2245196 w 4483070"/>
              <a:gd name="connsiteY9" fmla="*/ 9261 h 734135"/>
              <a:gd name="connsiteX10" fmla="*/ 2148943 w 4483070"/>
              <a:gd name="connsiteY10" fmla="*/ 9261 h 734135"/>
              <a:gd name="connsiteX11" fmla="*/ 1779975 w 4483070"/>
              <a:gd name="connsiteY11" fmla="*/ 105514 h 734135"/>
              <a:gd name="connsiteX12" fmla="*/ 1571427 w 4483070"/>
              <a:gd name="connsiteY12" fmla="*/ 241872 h 734135"/>
              <a:gd name="connsiteX13" fmla="*/ 325046 w 4483070"/>
              <a:gd name="connsiteY13" fmla="*/ 708251 h 734135"/>
              <a:gd name="connsiteX14" fmla="*/ 0 w 4483070"/>
              <a:gd name="connsiteY14" fmla="*/ 668984 h 73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83070" h="734135">
                <a:moveTo>
                  <a:pt x="4483070" y="562714"/>
                </a:moveTo>
                <a:cubicBezTo>
                  <a:pt x="4369438" y="608835"/>
                  <a:pt x="4255807" y="654956"/>
                  <a:pt x="4202333" y="666987"/>
                </a:cubicBezTo>
                <a:cubicBezTo>
                  <a:pt x="4148859" y="679018"/>
                  <a:pt x="4279869" y="670998"/>
                  <a:pt x="4162227" y="634903"/>
                </a:cubicBezTo>
                <a:cubicBezTo>
                  <a:pt x="4044585" y="598808"/>
                  <a:pt x="3496480" y="450419"/>
                  <a:pt x="3496480" y="450419"/>
                </a:cubicBezTo>
                <a:cubicBezTo>
                  <a:pt x="3340070" y="407640"/>
                  <a:pt x="3326701" y="415661"/>
                  <a:pt x="3223764" y="378229"/>
                </a:cubicBezTo>
                <a:cubicBezTo>
                  <a:pt x="3120827" y="340797"/>
                  <a:pt x="2980459" y="268608"/>
                  <a:pt x="2878859" y="225829"/>
                </a:cubicBezTo>
                <a:cubicBezTo>
                  <a:pt x="2777259" y="183050"/>
                  <a:pt x="2683680" y="149630"/>
                  <a:pt x="2614164" y="121556"/>
                </a:cubicBezTo>
                <a:cubicBezTo>
                  <a:pt x="2544648" y="93482"/>
                  <a:pt x="2499195" y="68082"/>
                  <a:pt x="2461764" y="57387"/>
                </a:cubicBezTo>
                <a:cubicBezTo>
                  <a:pt x="2424333" y="46692"/>
                  <a:pt x="2425670" y="65408"/>
                  <a:pt x="2389575" y="57387"/>
                </a:cubicBezTo>
                <a:cubicBezTo>
                  <a:pt x="2353480" y="49366"/>
                  <a:pt x="2285301" y="17282"/>
                  <a:pt x="2245196" y="9261"/>
                </a:cubicBezTo>
                <a:cubicBezTo>
                  <a:pt x="2205091" y="1240"/>
                  <a:pt x="2226480" y="-6781"/>
                  <a:pt x="2148943" y="9261"/>
                </a:cubicBezTo>
                <a:cubicBezTo>
                  <a:pt x="2071406" y="25303"/>
                  <a:pt x="1876228" y="66746"/>
                  <a:pt x="1779975" y="105514"/>
                </a:cubicBezTo>
                <a:cubicBezTo>
                  <a:pt x="1683722" y="144282"/>
                  <a:pt x="1825800" y="159262"/>
                  <a:pt x="1571427" y="241872"/>
                </a:cubicBezTo>
                <a:cubicBezTo>
                  <a:pt x="1317054" y="324482"/>
                  <a:pt x="613692" y="625168"/>
                  <a:pt x="325046" y="708251"/>
                </a:cubicBezTo>
                <a:cubicBezTo>
                  <a:pt x="36400" y="791334"/>
                  <a:pt x="69031" y="645785"/>
                  <a:pt x="0" y="668984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1" name="Ellipse 80"/>
          <p:cNvSpPr>
            <a:spLocks noChangeAspect="1"/>
          </p:cNvSpPr>
          <p:nvPr/>
        </p:nvSpPr>
        <p:spPr bwMode="auto">
          <a:xfrm rot="20681416">
            <a:off x="1995598" y="3792782"/>
            <a:ext cx="174401" cy="1851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2" name="Ellipse 81"/>
          <p:cNvSpPr>
            <a:spLocks noChangeAspect="1"/>
          </p:cNvSpPr>
          <p:nvPr/>
        </p:nvSpPr>
        <p:spPr bwMode="auto">
          <a:xfrm rot="20681416">
            <a:off x="2725885" y="3993744"/>
            <a:ext cx="114005" cy="10241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Achever les projets en cours</a:t>
            </a:r>
          </a:p>
        </p:txBody>
      </p:sp>
      <p:sp>
        <p:nvSpPr>
          <p:cNvPr id="2457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Effacer la voie SNCF</a:t>
            </a:r>
          </a:p>
        </p:txBody>
      </p:sp>
      <p:sp>
        <p:nvSpPr>
          <p:cNvPr id="22532" name="ZoneTexte 3"/>
          <p:cNvSpPr txBox="1">
            <a:spLocks noChangeArrowheads="1"/>
          </p:cNvSpPr>
          <p:nvPr/>
        </p:nvSpPr>
        <p:spPr bwMode="auto">
          <a:xfrm>
            <a:off x="323850" y="2349500"/>
            <a:ext cx="44958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Segoe Print" panose="02000600000000000000" pitchFamily="2" charset="0"/>
              <a:buChar char="→"/>
              <a:defRPr/>
            </a:pPr>
            <a:r>
              <a:rPr lang="fr-FR" altLang="fr-F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 piétons et cycles sous la voie </a:t>
            </a:r>
            <a:r>
              <a:rPr lang="fr-FR" altLang="fr-FR" sz="1800" dirty="0" smtClean="0"/>
              <a:t>entre le grand Etang et les grands Champs au Nord de la commune</a:t>
            </a:r>
          </a:p>
          <a:p>
            <a:pPr marL="1028700"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400" dirty="0" smtClean="0"/>
              <a:t>Il était prévu lors de l’aménagement de la Z.A.C. des grands </a:t>
            </a:r>
            <a:r>
              <a:rPr lang="fr-FR" altLang="fr-FR" sz="1400" dirty="0" smtClean="0"/>
              <a:t>Champs (près de 2 millions d’</a:t>
            </a:r>
            <a:r>
              <a:rPr lang="fr-FR" altLang="fr-FR" sz="1400" smtClean="0"/>
              <a:t>€ touchés </a:t>
            </a:r>
            <a:r>
              <a:rPr lang="fr-FR" altLang="fr-FR" sz="1400" dirty="0" smtClean="0"/>
              <a:t>par </a:t>
            </a:r>
            <a:r>
              <a:rPr lang="fr-FR" altLang="fr-FR" sz="1400" smtClean="0"/>
              <a:t>la mairie </a:t>
            </a:r>
            <a:r>
              <a:rPr lang="fr-FR" altLang="fr-FR" sz="1400" dirty="0" smtClean="0"/>
              <a:t>pour ce projet entre 1995 et 2009). </a:t>
            </a:r>
            <a:endParaRPr lang="fr-FR" altLang="fr-FR" sz="1400" dirty="0" smtClean="0"/>
          </a:p>
        </p:txBody>
      </p:sp>
      <p:sp>
        <p:nvSpPr>
          <p:cNvPr id="22533" name="ZoneTexte 4"/>
          <p:cNvSpPr txBox="1">
            <a:spLocks noChangeArrowheads="1"/>
          </p:cNvSpPr>
          <p:nvPr/>
        </p:nvSpPr>
        <p:spPr bwMode="auto">
          <a:xfrm>
            <a:off x="323850" y="4614863"/>
            <a:ext cx="4495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Segoe Print" panose="02000600000000000000" pitchFamily="2" charset="0"/>
              <a:buChar char="→"/>
              <a:defRPr/>
            </a:pPr>
            <a:r>
              <a:rPr lang="fr-FR" altLang="fr-F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 à niveau n°8, avenue du Général Leclerc</a:t>
            </a:r>
            <a:r>
              <a:rPr lang="fr-FR" altLang="fr-FR" sz="1800" dirty="0" smtClean="0"/>
              <a:t> </a:t>
            </a:r>
          </a:p>
          <a:p>
            <a:pPr marL="1028700"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400" dirty="0" smtClean="0"/>
              <a:t>Problèmes de circulation </a:t>
            </a:r>
          </a:p>
          <a:p>
            <a:pPr marL="1028700"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400" dirty="0" smtClean="0"/>
              <a:t>Problème de sécurité</a:t>
            </a:r>
          </a:p>
          <a:p>
            <a:pPr marL="1028700" lvl="1" eaLnBrk="1" hangingPunct="1">
              <a:spcBef>
                <a:spcPct val="0"/>
              </a:spcBef>
              <a:buFont typeface="Segoe Print" panose="02000600000000000000" pitchFamily="2" charset="0"/>
              <a:buChar char="→"/>
              <a:defRPr/>
            </a:pPr>
            <a:endParaRPr lang="fr-FR" altLang="fr-FR" sz="1400" dirty="0" smtClean="0"/>
          </a:p>
          <a:p>
            <a:pPr marL="285750" eaLnBrk="1" hangingPunct="1">
              <a:spcBef>
                <a:spcPct val="0"/>
              </a:spcBef>
              <a:buFont typeface="Segoe Print" panose="02000600000000000000" pitchFamily="2" charset="0"/>
              <a:buChar char="→"/>
              <a:defRPr/>
            </a:pPr>
            <a:r>
              <a:rPr lang="fr-FR" altLang="fr-FR" sz="1800" dirty="0" smtClean="0"/>
              <a:t> Abaissement des voies ferrées possible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FR" altLang="fr-FR" sz="1800" dirty="0" smtClean="0"/>
          </a:p>
        </p:txBody>
      </p:sp>
      <p:pic>
        <p:nvPicPr>
          <p:cNvPr id="22534" name="Picture 2" descr="H:\RENARD\Roissy-en-Brie\Plein Sud\Cheminement pié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703388"/>
            <a:ext cx="4068762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5054600" y="1703388"/>
            <a:ext cx="3844925" cy="4540250"/>
            <a:chOff x="5191364" y="2002576"/>
            <a:chExt cx="3846117" cy="4539884"/>
          </a:xfrm>
        </p:grpSpPr>
        <p:grpSp>
          <p:nvGrpSpPr>
            <p:cNvPr id="24585" name="Groupe 3"/>
            <p:cNvGrpSpPr>
              <a:grpSpLocks/>
            </p:cNvGrpSpPr>
            <p:nvPr/>
          </p:nvGrpSpPr>
          <p:grpSpPr bwMode="auto">
            <a:xfrm>
              <a:off x="5191364" y="2002576"/>
              <a:ext cx="3846117" cy="4539884"/>
              <a:chOff x="5186870" y="2002576"/>
              <a:chExt cx="3846117" cy="4539884"/>
            </a:xfrm>
          </p:grpSpPr>
          <p:grpSp>
            <p:nvGrpSpPr>
              <p:cNvPr id="24587" name="Groupe 2"/>
              <p:cNvGrpSpPr>
                <a:grpSpLocks/>
              </p:cNvGrpSpPr>
              <p:nvPr/>
            </p:nvGrpSpPr>
            <p:grpSpPr bwMode="auto">
              <a:xfrm>
                <a:off x="5186870" y="2002576"/>
                <a:ext cx="3846117" cy="4539884"/>
                <a:chOff x="5166121" y="1544637"/>
                <a:chExt cx="3846117" cy="4539884"/>
              </a:xfrm>
            </p:grpSpPr>
            <p:pic>
              <p:nvPicPr>
                <p:cNvPr id="24589" name="Picture 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121" y="1544637"/>
                  <a:ext cx="3846117" cy="2747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590" name="Picture 7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319413">
                  <a:off x="5983270" y="3336558"/>
                  <a:ext cx="2694006" cy="2747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4588" name="ZoneTexte 11"/>
              <p:cNvSpPr txBox="1">
                <a:spLocks noChangeArrowheads="1"/>
              </p:cNvSpPr>
              <p:nvPr/>
            </p:nvSpPr>
            <p:spPr bwMode="auto">
              <a:xfrm>
                <a:off x="7944227" y="2245497"/>
                <a:ext cx="108876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18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Segoe Print" pitchFamily="2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Segoe Print" pitchFamily="2" charset="0"/>
                  </a:defRPr>
                </a:lvl2pPr>
                <a:lvl3pPr marL="1143000" indent="-228600" eaLnBrk="0" hangingPunct="0">
                  <a:spcBef>
                    <a:spcPts val="8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Segoe Print" pitchFamily="2" charset="0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4pPr>
                <a:lvl5pPr marL="2057400" indent="-228600" eaLnBrk="0" hangingPunct="0">
                  <a:spcBef>
                    <a:spcPts val="600"/>
                  </a:spcBef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5pPr>
                <a:lvl6pPr marL="2514600" indent="-2286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6pPr>
                <a:lvl7pPr marL="2971800" indent="-2286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7pPr>
                <a:lvl8pPr marL="3429000" indent="-2286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8pPr>
                <a:lvl9pPr marL="3886200" indent="-2286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latin typeface="Times New Roman" pitchFamily="18" charset="0"/>
                    <a:cs typeface="Times New Roman" pitchFamily="18" charset="0"/>
                  </a:rPr>
                  <a:t>Le 20/02/2020</a:t>
                </a:r>
              </a:p>
            </p:txBody>
          </p:sp>
        </p:grpSp>
        <p:sp>
          <p:nvSpPr>
            <p:cNvPr id="24586" name="ZoneTexte 1"/>
            <p:cNvSpPr txBox="1">
              <a:spLocks noChangeArrowheads="1"/>
            </p:cNvSpPr>
            <p:nvPr/>
          </p:nvSpPr>
          <p:spPr bwMode="auto">
            <a:xfrm rot="1326000">
              <a:off x="7799362" y="4869805"/>
              <a:ext cx="10887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18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Segoe Print" pitchFamily="2" charset="0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Segoe Print" pitchFamily="2" charset="0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Segoe Print" pitchFamily="2" charset="0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Segoe Print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>
                  <a:latin typeface="Times New Roman" pitchFamily="18" charset="0"/>
                  <a:cs typeface="Times New Roman" pitchFamily="18" charset="0"/>
                </a:rPr>
                <a:t>Le 16/09/2019</a:t>
              </a:r>
            </a:p>
          </p:txBody>
        </p:sp>
      </p:grpSp>
      <p:sp>
        <p:nvSpPr>
          <p:cNvPr id="9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216D7-7BA1-4D96-B87D-2014357D123F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Achever les projets en cours</a:t>
            </a:r>
          </a:p>
        </p:txBody>
      </p:sp>
      <p:sp>
        <p:nvSpPr>
          <p:cNvPr id="2560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Un nouvel espace naturel pour la ville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8313" y="2254250"/>
            <a:ext cx="8208962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Segoe Print" panose="02000600000000000000" pitchFamily="2" charset="0"/>
              <a:buChar char="→"/>
              <a:defRPr/>
            </a:pPr>
            <a:r>
              <a:rPr lang="fr-FR" dirty="0">
                <a:latin typeface="+mn-lt"/>
                <a:cs typeface="+mn-cs"/>
              </a:rPr>
              <a:t>Le Maire a annoncé, dans son programme de campagne, la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plantation de 12 000 arbres</a:t>
            </a:r>
            <a:r>
              <a:rPr lang="fr-FR" dirty="0"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FR" dirty="0">
                <a:latin typeface="+mn-lt"/>
                <a:cs typeface="+mn-cs"/>
              </a:rPr>
              <a:t>Au lieu-dit les Dix-huit arpents :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latin typeface="+mn-lt"/>
                <a:cs typeface="+mn-cs"/>
              </a:rPr>
              <a:t>l’espace de respiration prévu au S.D.R.I.F. 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latin typeface="+mn-lt"/>
                <a:cs typeface="+mn-cs"/>
              </a:rPr>
              <a:t>compléterons également les zones humides et les mares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FR" dirty="0">
                <a:latin typeface="+mn-lt"/>
                <a:cs typeface="+mn-cs"/>
              </a:rPr>
              <a:t>En alignement d’arbre le long des routes et en remplacement des arbres morts: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latin typeface="+mn-lt"/>
                <a:cs typeface="+mn-cs"/>
              </a:rPr>
              <a:t>favoriserons la faune et la flore sauvage en ville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FR" dirty="0">
                <a:latin typeface="+mn-lt"/>
                <a:cs typeface="+mn-cs"/>
              </a:rPr>
              <a:t>Rendre de l’ampleur à des boisements (boisement Rosalie)</a:t>
            </a:r>
          </a:p>
        </p:txBody>
      </p:sp>
      <p:grpSp>
        <p:nvGrpSpPr>
          <p:cNvPr id="8" name="Groupe 7"/>
          <p:cNvGrpSpPr>
            <a:grpSpLocks/>
          </p:cNvGrpSpPr>
          <p:nvPr/>
        </p:nvGrpSpPr>
        <p:grpSpPr bwMode="auto">
          <a:xfrm>
            <a:off x="1828800" y="5764213"/>
            <a:ext cx="5487988" cy="831850"/>
            <a:chOff x="229396" y="5752743"/>
            <a:chExt cx="5486595" cy="831711"/>
          </a:xfrm>
        </p:grpSpPr>
        <p:grpSp>
          <p:nvGrpSpPr>
            <p:cNvPr id="25607" name="Groupe 5"/>
            <p:cNvGrpSpPr>
              <a:grpSpLocks noChangeAspect="1"/>
            </p:cNvGrpSpPr>
            <p:nvPr/>
          </p:nvGrpSpPr>
          <p:grpSpPr bwMode="auto">
            <a:xfrm>
              <a:off x="229396" y="5752743"/>
              <a:ext cx="749698" cy="831711"/>
              <a:chOff x="5419726" y="5676840"/>
              <a:chExt cx="881062" cy="1039577"/>
            </a:xfrm>
          </p:grpSpPr>
          <p:sp>
            <p:nvSpPr>
              <p:cNvPr id="2" name="Triangle isocèle 1"/>
              <p:cNvSpPr/>
              <p:nvPr/>
            </p:nvSpPr>
            <p:spPr>
              <a:xfrm>
                <a:off x="5419726" y="5676840"/>
                <a:ext cx="880371" cy="880863"/>
              </a:xfrm>
              <a:prstGeom prst="triangle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5610" name="ZoneTexte 4"/>
              <p:cNvSpPr txBox="1">
                <a:spLocks noChangeArrowheads="1"/>
              </p:cNvSpPr>
              <p:nvPr/>
            </p:nvSpPr>
            <p:spPr bwMode="auto">
              <a:xfrm>
                <a:off x="5644744" y="5831612"/>
                <a:ext cx="600075" cy="884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18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Segoe Print" pitchFamily="2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Segoe Print" pitchFamily="2" charset="0"/>
                  </a:defRPr>
                </a:lvl2pPr>
                <a:lvl3pPr marL="1143000" indent="-228600" eaLnBrk="0" hangingPunct="0">
                  <a:spcBef>
                    <a:spcPts val="8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Segoe Print" pitchFamily="2" charset="0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4pPr>
                <a:lvl5pPr marL="2057400" indent="-228600" eaLnBrk="0" hangingPunct="0">
                  <a:spcBef>
                    <a:spcPts val="600"/>
                  </a:spcBef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5pPr>
                <a:lvl6pPr marL="2514600" indent="-2286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6pPr>
                <a:lvl7pPr marL="2971800" indent="-2286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7pPr>
                <a:lvl8pPr marL="3429000" indent="-2286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8pPr>
                <a:lvl9pPr marL="3886200" indent="-2286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Segoe Print" pitchFamily="2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4000"/>
                  <a:t>!</a:t>
                </a: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1121345" y="5905118"/>
              <a:ext cx="4594646" cy="399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 pas planter d’espèces exotiques</a:t>
              </a:r>
            </a:p>
          </p:txBody>
        </p:sp>
      </p:grpSp>
      <p:sp>
        <p:nvSpPr>
          <p:cNvPr id="12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CCD6C9-7769-449D-897C-9EF090E8B50C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Achever les projets en cours</a:t>
            </a:r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Epuration des eaux usées : la conduite de Valenton</a:t>
            </a:r>
          </a:p>
        </p:txBody>
      </p:sp>
      <p:sp>
        <p:nvSpPr>
          <p:cNvPr id="24580" name="ZoneTexte 3"/>
          <p:cNvSpPr txBox="1">
            <a:spLocks noChangeArrowheads="1"/>
          </p:cNvSpPr>
          <p:nvPr/>
        </p:nvSpPr>
        <p:spPr bwMode="auto">
          <a:xfrm>
            <a:off x="114300" y="2701925"/>
            <a:ext cx="56483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Segoe Print" panose="02000600000000000000" pitchFamily="2" charset="0"/>
              <a:buChar char="→"/>
              <a:defRPr/>
            </a:pPr>
            <a:r>
              <a:rPr lang="fr-FR" altLang="fr-FR" sz="1800" dirty="0" smtClean="0"/>
              <a:t>La notice explicative de 1984 dit qu’elle est calibrée pour les communes de </a:t>
            </a:r>
            <a:r>
              <a:rPr lang="fr-FR" altLang="fr-FR" sz="1800" dirty="0" err="1" smtClean="0"/>
              <a:t>Pontcarré</a:t>
            </a:r>
            <a:r>
              <a:rPr lang="fr-FR" altLang="fr-FR" sz="1800" dirty="0" smtClean="0"/>
              <a:t> et Roissy-en-Brie pour une capacité de 23 000 habitants. </a:t>
            </a:r>
          </a:p>
          <a:p>
            <a:pPr marL="1028700" lvl="1" eaLnBrk="1" hangingPunct="1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400" dirty="0" smtClean="0"/>
              <a:t>Or, elles totalisent à elles-deux plus de 25 000 habitants.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FR" altLang="fr-FR" sz="1800" dirty="0" smtClean="0"/>
          </a:p>
          <a:p>
            <a:pPr marL="285750" indent="-285750" eaLnBrk="1" hangingPunct="1">
              <a:spcBef>
                <a:spcPct val="0"/>
              </a:spcBef>
              <a:buFont typeface="Segoe Print" panose="02000600000000000000" pitchFamily="2" charset="0"/>
              <a:buChar char="→"/>
              <a:defRPr/>
            </a:pPr>
            <a:r>
              <a:rPr lang="fr-FR" altLang="fr-FR" sz="1800" dirty="0" smtClean="0"/>
              <a:t>La photo montre le débordements des eaux usées dans le bois des </a:t>
            </a:r>
            <a:r>
              <a:rPr lang="fr-FR" altLang="fr-FR" sz="1800" dirty="0" err="1" smtClean="0"/>
              <a:t>Berchères</a:t>
            </a:r>
            <a:r>
              <a:rPr lang="fr-FR" altLang="fr-FR" sz="1800" dirty="0" smtClean="0"/>
              <a:t> lorsque la conduite est en surcharge</a:t>
            </a:r>
          </a:p>
          <a:p>
            <a:pPr marL="285750" indent="-285750" eaLnBrk="1" hangingPunct="1">
              <a:spcBef>
                <a:spcPct val="0"/>
              </a:spcBef>
              <a:buFont typeface="Segoe Print" panose="02000600000000000000" pitchFamily="2" charset="0"/>
              <a:buChar char="→"/>
              <a:defRPr/>
            </a:pPr>
            <a:endParaRPr lang="fr-FR" altLang="fr-FR" sz="1800" dirty="0" smtClean="0"/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Ainsi, Il n’est plus possible d’aménager de nouvelles constructions</a:t>
            </a:r>
            <a:endParaRPr lang="fr-FR" alt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9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17863"/>
            <a:ext cx="338296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4F08D-7B2F-410D-B618-36D5F35CA482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988" y="4943475"/>
            <a:ext cx="7820025" cy="154781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65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Segoe Print" panose="02000600000000000000" pitchFamily="2" charset="0"/>
              <a:buChar char="→"/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ne voulons pas d’un projet déjà défini.</a:t>
            </a:r>
          </a:p>
          <a:p>
            <a:pPr algn="ctr">
              <a:buFont typeface="Segoe Print" panose="02000600000000000000" pitchFamily="2" charset="0"/>
              <a:buChar char="→"/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Tout est encore possible !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61988" y="3705225"/>
            <a:ext cx="7820025" cy="2738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/>
              <a:t>Nous participons activement au projet : </a:t>
            </a:r>
            <a:br>
              <a:rPr lang="fr-FR" sz="2400" dirty="0"/>
            </a:br>
            <a:r>
              <a:rPr lang="fr-FR" sz="2000" dirty="0"/>
              <a:t>nous interviendrons lors des sorties terrain, de ateliers et des futures réunions publiques</a:t>
            </a:r>
          </a:p>
          <a:p>
            <a:pPr algn="ctr">
              <a:defRPr/>
            </a:pP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fr-F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R.E.N.A.R.D</a:t>
            </a:r>
            <a:r>
              <a:rPr lang="fr-FR" sz="2000" dirty="0">
                <a:solidFill>
                  <a:schemeClr val="tx2"/>
                </a:solidFill>
              </a:rPr>
              <a:t>.</a:t>
            </a:r>
            <a:br>
              <a:rPr lang="fr-FR" sz="2000" dirty="0">
                <a:solidFill>
                  <a:schemeClr val="tx2"/>
                </a:solidFill>
              </a:rPr>
            </a:br>
            <a:r>
              <a:rPr lang="fr-FR" sz="2000" dirty="0">
                <a:solidFill>
                  <a:schemeClr val="tx2"/>
                </a:solidFill>
              </a:rPr>
              <a:t>Le bois briard 3 rue des aulnes 77680 Roissy-en-Brie</a:t>
            </a:r>
          </a:p>
          <a:p>
            <a:pPr algn="ctr">
              <a:defRPr/>
            </a:pPr>
            <a:r>
              <a:rPr lang="fr-FR" sz="2000" dirty="0">
                <a:solidFill>
                  <a:schemeClr val="tx2"/>
                </a:solidFill>
              </a:rPr>
              <a:t>01 60 28 03 04 / association-renard@orange.fr</a:t>
            </a:r>
          </a:p>
          <a:p>
            <a:pPr algn="ctr">
              <a:defRPr/>
            </a:pPr>
            <a:r>
              <a:rPr lang="fr-FR" sz="2000" dirty="0">
                <a:solidFill>
                  <a:schemeClr val="tx2"/>
                </a:solidFill>
              </a:rPr>
              <a:t>https://www.renard-nature-environnement.fr/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3082925"/>
            <a:ext cx="91455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aux garants de nous avoir donné la parole.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066E9-3F4B-46B8-BB5C-0EA76CB4CA6C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Que souhaitez-vous dans la plaine agricole face à Intermarché ?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/>
              <a:t>Le débat public doit vous permettre d’exprimer vos souhaits ou vos </a:t>
            </a:r>
            <a:r>
              <a:rPr lang="fr-FR" dirty="0" smtClean="0"/>
              <a:t>craintes afin qu’ils soient </a:t>
            </a:r>
            <a:r>
              <a:rPr lang="fr-FR" dirty="0"/>
              <a:t>pris en compte dans les futures décisions.</a:t>
            </a:r>
          </a:p>
          <a:p>
            <a:pPr marL="347472" indent="-34747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dirty="0"/>
          </a:p>
        </p:txBody>
      </p:sp>
      <p:grpSp>
        <p:nvGrpSpPr>
          <p:cNvPr id="10244" name="Groupe 1"/>
          <p:cNvGrpSpPr>
            <a:grpSpLocks noChangeAspect="1"/>
          </p:cNvGrpSpPr>
          <p:nvPr/>
        </p:nvGrpSpPr>
        <p:grpSpPr bwMode="auto">
          <a:xfrm>
            <a:off x="214313" y="3359150"/>
            <a:ext cx="8767762" cy="3235325"/>
            <a:chOff x="214401" y="3359300"/>
            <a:chExt cx="6439024" cy="2375490"/>
          </a:xfrm>
        </p:grpSpPr>
        <p:pic>
          <p:nvPicPr>
            <p:cNvPr id="10246" name="Picture 2" descr="H:\RENARD\Roissy-en-Brie\Plein Sud\photos\Plein_Sud_2018_et_2019\Photos_d_ensemble_18_Arpents\2013-11-03_IMG_535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01" y="3359301"/>
              <a:ext cx="3167868" cy="237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5" descr="H:\RENARD\Roissy-en-Brie\Plein Sud\photos\Plein_Sud_2018_et_2019\Photos_d_ensemble_18_Arpents\2019-08-07_DSCN406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557" y="3359300"/>
              <a:ext cx="3167868" cy="237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1E6C0-F926-42AB-9AB2-A9C91EF236F4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A quoi peut aboutir le débat public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98513" y="1825625"/>
            <a:ext cx="3716337" cy="4187825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 smtClean="0"/>
              <a:t>Il peut amener à décider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d’abandonner le projet ou de le modifier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afin qu’il l’aménagement soit en cohérence avec le territoire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 smtClean="0"/>
              <a:t>et préserve le cadre de vie.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0738" y="1825625"/>
            <a:ext cx="3713162" cy="4187825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 smtClean="0"/>
              <a:t>Il faut d’abord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achever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projets en cours, améliorer les conditions d’urbanisation et restaurer les milieux naturels 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 smtClean="0"/>
              <a:t>sur </a:t>
            </a:r>
            <a:r>
              <a:rPr lang="fr-FR" dirty="0"/>
              <a:t>la commune. </a:t>
            </a:r>
          </a:p>
          <a:p>
            <a:pPr marL="347472" indent="-34747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dirty="0"/>
          </a:p>
        </p:txBody>
      </p:sp>
      <p:grpSp>
        <p:nvGrpSpPr>
          <p:cNvPr id="11269" name="Groupe 17"/>
          <p:cNvGrpSpPr>
            <a:grpSpLocks/>
          </p:cNvGrpSpPr>
          <p:nvPr/>
        </p:nvGrpSpPr>
        <p:grpSpPr bwMode="auto">
          <a:xfrm>
            <a:off x="209550" y="1638300"/>
            <a:ext cx="914400" cy="4457700"/>
            <a:chOff x="209550" y="1638300"/>
            <a:chExt cx="914400" cy="4457700"/>
          </a:xfrm>
        </p:grpSpPr>
        <p:sp>
          <p:nvSpPr>
            <p:cNvPr id="5" name="Ellipse 4"/>
            <p:cNvSpPr/>
            <p:nvPr/>
          </p:nvSpPr>
          <p:spPr>
            <a:xfrm>
              <a:off x="209550" y="1638300"/>
              <a:ext cx="914400" cy="8572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cxnSp>
          <p:nvCxnSpPr>
            <p:cNvPr id="8" name="Connecteur droit 7"/>
            <p:cNvCxnSpPr>
              <a:stCxn id="5" idx="4"/>
            </p:cNvCxnSpPr>
            <p:nvPr/>
          </p:nvCxnSpPr>
          <p:spPr>
            <a:xfrm>
              <a:off x="666750" y="2495550"/>
              <a:ext cx="0" cy="360045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70" name="Groupe 16"/>
          <p:cNvGrpSpPr>
            <a:grpSpLocks/>
          </p:cNvGrpSpPr>
          <p:nvPr/>
        </p:nvGrpSpPr>
        <p:grpSpPr bwMode="auto">
          <a:xfrm>
            <a:off x="4124325" y="1638300"/>
            <a:ext cx="914400" cy="4457700"/>
            <a:chOff x="4476750" y="1638300"/>
            <a:chExt cx="914400" cy="4457700"/>
          </a:xfrm>
        </p:grpSpPr>
        <p:sp>
          <p:nvSpPr>
            <p:cNvPr id="6" name="Ellipse 5"/>
            <p:cNvSpPr/>
            <p:nvPr/>
          </p:nvSpPr>
          <p:spPr>
            <a:xfrm>
              <a:off x="4476750" y="1638300"/>
              <a:ext cx="914400" cy="8572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4933950" y="2495550"/>
              <a:ext cx="0" cy="360045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3AD6-8FCE-4767-AB59-D4D3F96C59BA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3988" cy="1219200"/>
          </a:xfrm>
        </p:spPr>
        <p:txBody>
          <a:bodyPr/>
          <a:lstStyle/>
          <a:p>
            <a:pPr eaLnBrk="1" hangingPunct="1"/>
            <a:r>
              <a:rPr lang="fr-FR" altLang="fr-FR" smtClean="0"/>
              <a:t>Quelle urbanisation est possible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472" indent="-347472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S.D.R.I.F. </a:t>
            </a:r>
            <a:r>
              <a:rPr lang="fr-FR" dirty="0" smtClean="0"/>
              <a:t>(Schéma Directeur Régional d’Ile-de-France)</a:t>
            </a:r>
            <a:br>
              <a:rPr lang="fr-FR" dirty="0" smtClean="0"/>
            </a:br>
            <a:r>
              <a:rPr lang="fr-FR" dirty="0" smtClean="0"/>
              <a:t>D</a:t>
            </a:r>
            <a:r>
              <a:rPr lang="fr-FR" sz="1800" dirty="0" smtClean="0"/>
              <a:t>ocument </a:t>
            </a:r>
            <a:r>
              <a:rPr lang="fr-FR" sz="1800" dirty="0"/>
              <a:t>de planification urbaine fixant les objectifs à l’horizon 2030 et règlementant l’aménagement du territoire en Ile-de-France</a:t>
            </a:r>
          </a:p>
        </p:txBody>
      </p:sp>
      <p:sp>
        <p:nvSpPr>
          <p:cNvPr id="12292" name="ZoneTexte 3"/>
          <p:cNvSpPr txBox="1">
            <a:spLocks noChangeArrowheads="1"/>
          </p:cNvSpPr>
          <p:nvPr/>
        </p:nvSpPr>
        <p:spPr bwMode="auto">
          <a:xfrm>
            <a:off x="285750" y="5202238"/>
            <a:ext cx="4241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1600" i="1"/>
              <a:t>Il repère notamment les espaces urbanisés, naturels ou agricoles ainsi que les grands axes de communication.</a:t>
            </a:r>
          </a:p>
        </p:txBody>
      </p:sp>
      <p:pic>
        <p:nvPicPr>
          <p:cNvPr id="12293" name="Picture 2" descr="H:\RENARD\Roissy-en-Brie\Plein Sud\Carte\SDRI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3295650"/>
            <a:ext cx="4452938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11650"/>
            <a:ext cx="9715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F1DE54-D6B2-4CF0-A1FB-8418264994CA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2875" y="4308475"/>
            <a:ext cx="8718550" cy="2387600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Segoe Print" panose="02000600000000000000" pitchFamily="2" charset="0"/>
              <a:buChar char="→"/>
              <a:defRPr/>
            </a:pP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Secteur d’urbanisation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préférentiel</a:t>
            </a:r>
          </a:p>
          <a:p>
            <a:pPr marL="1200150" lvl="2" indent="-285750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FR" sz="1800" b="1" dirty="0"/>
              <a:t>secteurs d’urbanisation </a:t>
            </a:r>
            <a:r>
              <a:rPr lang="fr-FR" sz="1800" b="1" dirty="0" smtClean="0"/>
              <a:t>préférentiels </a:t>
            </a:r>
            <a:r>
              <a:rPr lang="fr-FR" sz="1400" dirty="0"/>
              <a:t>d’environ 25 </a:t>
            </a:r>
            <a:r>
              <a:rPr lang="fr-FR" sz="1400" dirty="0" smtClean="0"/>
              <a:t>ha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400" dirty="0"/>
              <a:t>zones qui peuvent être ouvertes à l’urbanisation, </a:t>
            </a:r>
            <a:r>
              <a:rPr lang="fr-FR" sz="1800" b="1" dirty="0"/>
              <a:t>mais </a:t>
            </a:r>
            <a:r>
              <a:rPr lang="fr-FR" sz="1800" b="1" dirty="0" smtClean="0"/>
              <a:t>sans aucune </a:t>
            </a:r>
            <a:r>
              <a:rPr lang="fr-FR" sz="1800" b="1" dirty="0"/>
              <a:t>obligation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8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dirty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38" y="666750"/>
            <a:ext cx="5026025" cy="3467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ZoneTexte 7"/>
          <p:cNvSpPr txBox="1">
            <a:spLocks noChangeArrowheads="1"/>
          </p:cNvSpPr>
          <p:nvPr/>
        </p:nvSpPr>
        <p:spPr bwMode="auto">
          <a:xfrm>
            <a:off x="0" y="5673725"/>
            <a:ext cx="9145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 eaLnBrk="0" hangingPunct="0">
              <a:spcBef>
                <a:spcPts val="8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 eaLnBrk="0" hangingPunct="0">
              <a:spcBef>
                <a:spcPts val="6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L’Arrêté préfectoral du 17 avril 2018 lève l’état de carence en logement sociaux de la commune de Roissy-en-Brie.</a:t>
            </a:r>
            <a:endParaRPr lang="fr-FR" altLang="fr-FR" sz="1800"/>
          </a:p>
        </p:txBody>
      </p:sp>
      <p:grpSp>
        <p:nvGrpSpPr>
          <p:cNvPr id="13317" name="Groupe 8"/>
          <p:cNvGrpSpPr>
            <a:grpSpLocks/>
          </p:cNvGrpSpPr>
          <p:nvPr/>
        </p:nvGrpSpPr>
        <p:grpSpPr bwMode="auto">
          <a:xfrm>
            <a:off x="5124450" y="676275"/>
            <a:ext cx="3943350" cy="3448050"/>
            <a:chOff x="5124450" y="676912"/>
            <a:chExt cx="3943350" cy="3447413"/>
          </a:xfrm>
        </p:grpSpPr>
        <p:sp>
          <p:nvSpPr>
            <p:cNvPr id="6" name="Espace réservé du texte 3"/>
            <p:cNvSpPr txBox="1">
              <a:spLocks/>
            </p:cNvSpPr>
            <p:nvPr/>
          </p:nvSpPr>
          <p:spPr>
            <a:xfrm>
              <a:off x="5124450" y="676912"/>
              <a:ext cx="3943350" cy="3447413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fontAlgn="auto">
                <a:spcAft>
                  <a:spcPts val="0"/>
                </a:spcAft>
                <a:buFont typeface="Segoe Print" panose="02000600000000000000" pitchFamily="2" charset="0"/>
                <a:buChar char="→"/>
                <a:defRPr/>
              </a:pPr>
              <a:r>
                <a:rPr lang="fr-FR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Liaison « RA » : </a:t>
              </a:r>
            </a:p>
            <a:p>
              <a:pPr marL="1200150" lvl="2" indent="-285750" fontAlgn="auto">
                <a:spcAft>
                  <a:spcPts val="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fr-FR" sz="1800" b="1" dirty="0" smtClean="0"/>
                <a:t>Espace de respiration  </a:t>
              </a:r>
              <a:r>
                <a:rPr lang="fr-FR" sz="1400" dirty="0"/>
                <a:t>C</a:t>
              </a:r>
              <a:r>
                <a:rPr lang="fr-FR" sz="1400" dirty="0" smtClean="0"/>
                <a:t>ontinuités </a:t>
              </a:r>
              <a:r>
                <a:rPr lang="fr-FR" sz="1400" dirty="0"/>
                <a:t>larges d’espaces agricoles, boisés ou naturels entre les noyaux urbains</a:t>
              </a:r>
              <a:endParaRPr lang="fr-FR" sz="1400" dirty="0" smtClean="0"/>
            </a:p>
            <a:p>
              <a:pPr marL="1200150" lvl="2" indent="-285750" fontAlgn="auto">
                <a:spcAft>
                  <a:spcPts val="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fr-FR" sz="1800" b="1" dirty="0"/>
                <a:t>L</a:t>
              </a:r>
              <a:r>
                <a:rPr lang="fr-FR" sz="1800" b="1" dirty="0" smtClean="0"/>
                <a:t>iaison agricole et forestière</a:t>
              </a:r>
              <a:r>
                <a:rPr lang="fr-FR" sz="1400" dirty="0" smtClean="0"/>
                <a:t/>
              </a:r>
              <a:br>
                <a:rPr lang="fr-FR" sz="1400" dirty="0" smtClean="0"/>
              </a:br>
              <a:r>
                <a:rPr lang="fr-FR" sz="1400" dirty="0" smtClean="0"/>
                <a:t>Lien </a:t>
              </a:r>
              <a:r>
                <a:rPr lang="fr-FR" sz="1400" dirty="0"/>
                <a:t>stratégique entre les entités agricoles ou </a:t>
              </a:r>
              <a:r>
                <a:rPr lang="fr-FR" sz="1400" dirty="0" smtClean="0"/>
                <a:t>boisés</a:t>
              </a:r>
            </a:p>
            <a:p>
              <a:pPr marL="1200150" lvl="2" indent="-285750" fontAlgn="auto">
                <a:spcAft>
                  <a:spcPts val="0"/>
                </a:spcAft>
                <a:buFont typeface="Courier New" panose="02070309020205020404" pitchFamily="49" charset="0"/>
                <a:buChar char="o"/>
                <a:defRPr/>
              </a:pPr>
              <a:endParaRPr lang="fr-FR" sz="1400" dirty="0"/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Maintient d’une large bande agricole et forestière</a:t>
              </a:r>
            </a:p>
            <a:p>
              <a:pPr fontAlgn="auto"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13321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59840">
              <a:off x="5301840" y="1217131"/>
              <a:ext cx="688620" cy="41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835525"/>
            <a:ext cx="4857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2323D8-F29F-4F2A-B863-E8101BEEF5B7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3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>
          <a:xfrm>
            <a:off x="798513" y="304800"/>
            <a:ext cx="7783512" cy="1219200"/>
          </a:xfrm>
        </p:spPr>
        <p:txBody>
          <a:bodyPr/>
          <a:lstStyle/>
          <a:p>
            <a:pPr eaLnBrk="1" hangingPunct="1"/>
            <a:r>
              <a:rPr lang="fr-FR" altLang="fr-FR" smtClean="0"/>
              <a:t>Quelle urbanisation est possible ?</a:t>
            </a:r>
          </a:p>
        </p:txBody>
      </p:sp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Le P.L.U. (Plan Local d’Urbanisme)</a:t>
            </a:r>
          </a:p>
          <a:p>
            <a:pPr eaLnBrk="1" hangingPunct="1">
              <a:buFont typeface="Segoe Print" pitchFamily="2" charset="0"/>
              <a:buChar char="→"/>
            </a:pPr>
            <a:r>
              <a:rPr lang="fr-FR" altLang="fr-FR" smtClean="0"/>
              <a:t>date du 13 décembre 2004, modifié le 26 juin 2017</a:t>
            </a:r>
          </a:p>
          <a:p>
            <a:pPr eaLnBrk="1" hangingPunct="1">
              <a:buFont typeface="Segoe Print" pitchFamily="2" charset="0"/>
              <a:buChar char="→"/>
            </a:pPr>
            <a:endParaRPr lang="fr-FR" altLang="fr-FR" smtClean="0"/>
          </a:p>
        </p:txBody>
      </p:sp>
      <p:sp>
        <p:nvSpPr>
          <p:cNvPr id="5" name="ZoneTexte 4"/>
          <p:cNvSpPr txBox="1"/>
          <p:nvPr/>
        </p:nvSpPr>
        <p:spPr>
          <a:xfrm>
            <a:off x="4638675" y="3287713"/>
            <a:ext cx="4506913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latin typeface="+mn-lt"/>
                <a:cs typeface="+mn-cs"/>
              </a:rPr>
              <a:t>Pas compatible avec le S.D.R.I.F.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0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latin typeface="+mn-lt"/>
                <a:cs typeface="+mn-cs"/>
              </a:rPr>
              <a:t>Ne prend pas en compte les zones humides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latin typeface="+mn-lt"/>
                <a:cs typeface="+mn-cs"/>
              </a:rPr>
              <a:t>Code de l’Urbanisme : zone IIAU et </a:t>
            </a:r>
            <a:r>
              <a:rPr lang="fr-FR" sz="2000" dirty="0" err="1">
                <a:latin typeface="+mn-lt"/>
                <a:cs typeface="+mn-cs"/>
              </a:rPr>
              <a:t>IIAUe</a:t>
            </a:r>
            <a:r>
              <a:rPr lang="fr-FR" sz="2000" dirty="0">
                <a:latin typeface="+mn-lt"/>
                <a:cs typeface="+mn-cs"/>
              </a:rPr>
              <a:t> ne sont plus urbanisables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8438" y="3205163"/>
            <a:ext cx="4473575" cy="338613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L153-1 Code de l’Urbanisme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accent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1"/>
                </a:solidFill>
                <a:latin typeface="+mn-lt"/>
                <a:cs typeface="+mn-cs"/>
              </a:rPr>
              <a:t>« </a:t>
            </a:r>
            <a:r>
              <a:rPr lang="fr-FR" sz="1600" i="1" dirty="0">
                <a:solidFill>
                  <a:schemeClr val="accent1"/>
                </a:solidFill>
                <a:latin typeface="+mn-lt"/>
                <a:cs typeface="+mn-cs"/>
              </a:rPr>
              <a:t>Le plan local d'urbanisme est révisé lorsque l'établissement public de coopération intercommunale ou la commune décide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i="1" dirty="0">
                <a:solidFill>
                  <a:schemeClr val="accent1"/>
                </a:solidFill>
                <a:latin typeface="+mn-lt"/>
                <a:cs typeface="+mn-cs"/>
              </a:rPr>
              <a:t>4° Soit d'ouvrir à l'urbanisation une zone à urbaniser qui, dans les neuf ans suivant sa création, n'a pas été ouverte à l'urbanisation ou n'a pas fait l'objet d'acquisitions foncières significatives (…)</a:t>
            </a:r>
            <a:r>
              <a:rPr lang="fr-FR" sz="1600" dirty="0">
                <a:solidFill>
                  <a:schemeClr val="accent1"/>
                </a:solidFill>
                <a:latin typeface="+mn-lt"/>
                <a:cs typeface="+mn-cs"/>
              </a:rPr>
              <a:t> 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cs typeface="+mn-cs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D5898-A02A-4CD4-9DE0-28A4299BE2A8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grpSp>
        <p:nvGrpSpPr>
          <p:cNvPr id="12" name="Groupe 11"/>
          <p:cNvGrpSpPr>
            <a:grpSpLocks/>
          </p:cNvGrpSpPr>
          <p:nvPr/>
        </p:nvGrpSpPr>
        <p:grpSpPr bwMode="auto">
          <a:xfrm>
            <a:off x="165100" y="3213100"/>
            <a:ext cx="4540250" cy="2921000"/>
            <a:chOff x="165100" y="3213100"/>
            <a:chExt cx="4540250" cy="2921000"/>
          </a:xfrm>
        </p:grpSpPr>
        <p:pic>
          <p:nvPicPr>
            <p:cNvPr id="1434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" y="3213100"/>
              <a:ext cx="4540250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5" name="Groupe 10"/>
            <p:cNvGrpSpPr>
              <a:grpSpLocks/>
            </p:cNvGrpSpPr>
            <p:nvPr/>
          </p:nvGrpSpPr>
          <p:grpSpPr bwMode="auto">
            <a:xfrm>
              <a:off x="228600" y="3790950"/>
              <a:ext cx="3724275" cy="2333625"/>
              <a:chOff x="228600" y="3790950"/>
              <a:chExt cx="3724275" cy="2333625"/>
            </a:xfrm>
          </p:grpSpPr>
          <p:sp>
            <p:nvSpPr>
              <p:cNvPr id="9" name="Forme libre 8"/>
              <p:cNvSpPr/>
              <p:nvPr/>
            </p:nvSpPr>
            <p:spPr>
              <a:xfrm>
                <a:off x="228600" y="3790950"/>
                <a:ext cx="3724275" cy="2333625"/>
              </a:xfrm>
              <a:custGeom>
                <a:avLst/>
                <a:gdLst>
                  <a:gd name="connsiteX0" fmla="*/ 0 w 3724275"/>
                  <a:gd name="connsiteY0" fmla="*/ 781050 h 2333625"/>
                  <a:gd name="connsiteX1" fmla="*/ 28575 w 3724275"/>
                  <a:gd name="connsiteY1" fmla="*/ 2333625 h 2333625"/>
                  <a:gd name="connsiteX2" fmla="*/ 3724275 w 3724275"/>
                  <a:gd name="connsiteY2" fmla="*/ 2324100 h 2333625"/>
                  <a:gd name="connsiteX3" fmla="*/ 3705225 w 3724275"/>
                  <a:gd name="connsiteY3" fmla="*/ 914400 h 2333625"/>
                  <a:gd name="connsiteX4" fmla="*/ 2324100 w 3724275"/>
                  <a:gd name="connsiteY4" fmla="*/ 962025 h 2333625"/>
                  <a:gd name="connsiteX5" fmla="*/ 2333625 w 3724275"/>
                  <a:gd name="connsiteY5" fmla="*/ 447675 h 2333625"/>
                  <a:gd name="connsiteX6" fmla="*/ 1628775 w 3724275"/>
                  <a:gd name="connsiteY6" fmla="*/ 495300 h 2333625"/>
                  <a:gd name="connsiteX7" fmla="*/ 1609725 w 3724275"/>
                  <a:gd name="connsiteY7" fmla="*/ 9525 h 2333625"/>
                  <a:gd name="connsiteX8" fmla="*/ 1295400 w 3724275"/>
                  <a:gd name="connsiteY8" fmla="*/ 0 h 2333625"/>
                  <a:gd name="connsiteX9" fmla="*/ 1076325 w 3724275"/>
                  <a:gd name="connsiteY9" fmla="*/ 0 h 2333625"/>
                  <a:gd name="connsiteX10" fmla="*/ 847725 w 3724275"/>
                  <a:gd name="connsiteY10" fmla="*/ 28575 h 2333625"/>
                  <a:gd name="connsiteX11" fmla="*/ 752475 w 3724275"/>
                  <a:gd name="connsiteY11" fmla="*/ 28575 h 2333625"/>
                  <a:gd name="connsiteX12" fmla="*/ 723900 w 3724275"/>
                  <a:gd name="connsiteY12" fmla="*/ 85725 h 2333625"/>
                  <a:gd name="connsiteX13" fmla="*/ 666750 w 3724275"/>
                  <a:gd name="connsiteY13" fmla="*/ 104775 h 2333625"/>
                  <a:gd name="connsiteX14" fmla="*/ 609600 w 3724275"/>
                  <a:gd name="connsiteY14" fmla="*/ 104775 h 2333625"/>
                  <a:gd name="connsiteX15" fmla="*/ 581025 w 3724275"/>
                  <a:gd name="connsiteY15" fmla="*/ 104775 h 2333625"/>
                  <a:gd name="connsiteX16" fmla="*/ 0 w 3724275"/>
                  <a:gd name="connsiteY16" fmla="*/ 78105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24275" h="2333625">
                    <a:moveTo>
                      <a:pt x="0" y="781050"/>
                    </a:moveTo>
                    <a:lnTo>
                      <a:pt x="28575" y="2333625"/>
                    </a:lnTo>
                    <a:lnTo>
                      <a:pt x="3724275" y="2324100"/>
                    </a:lnTo>
                    <a:lnTo>
                      <a:pt x="3705225" y="914400"/>
                    </a:lnTo>
                    <a:lnTo>
                      <a:pt x="2324100" y="962025"/>
                    </a:lnTo>
                    <a:lnTo>
                      <a:pt x="2333625" y="447675"/>
                    </a:lnTo>
                    <a:lnTo>
                      <a:pt x="1628775" y="495300"/>
                    </a:lnTo>
                    <a:lnTo>
                      <a:pt x="1609725" y="9525"/>
                    </a:lnTo>
                    <a:lnTo>
                      <a:pt x="1295400" y="0"/>
                    </a:lnTo>
                    <a:lnTo>
                      <a:pt x="1076325" y="0"/>
                    </a:lnTo>
                    <a:lnTo>
                      <a:pt x="847725" y="28575"/>
                    </a:lnTo>
                    <a:lnTo>
                      <a:pt x="752475" y="28575"/>
                    </a:lnTo>
                    <a:lnTo>
                      <a:pt x="723900" y="85725"/>
                    </a:lnTo>
                    <a:lnTo>
                      <a:pt x="666750" y="104775"/>
                    </a:lnTo>
                    <a:lnTo>
                      <a:pt x="609600" y="104775"/>
                    </a:lnTo>
                    <a:lnTo>
                      <a:pt x="581025" y="104775"/>
                    </a:lnTo>
                    <a:lnTo>
                      <a:pt x="0" y="781050"/>
                    </a:lnTo>
                    <a:close/>
                  </a:path>
                </a:pathLst>
              </a:custGeom>
              <a:solidFill>
                <a:srgbClr val="F3771A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4347" name="ZoneTexte 9"/>
              <p:cNvSpPr txBox="1">
                <a:spLocks noChangeArrowheads="1"/>
              </p:cNvSpPr>
              <p:nvPr/>
            </p:nvSpPr>
            <p:spPr bwMode="auto">
              <a:xfrm>
                <a:off x="657225" y="4591050"/>
                <a:ext cx="6858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FR" altLang="fr-FR" sz="140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IIAU</a:t>
                </a:r>
              </a:p>
            </p:txBody>
          </p:sp>
          <p:sp>
            <p:nvSpPr>
              <p:cNvPr id="14348" name="ZoneTexte 12"/>
              <p:cNvSpPr txBox="1">
                <a:spLocks noChangeArrowheads="1"/>
              </p:cNvSpPr>
              <p:nvPr/>
            </p:nvSpPr>
            <p:spPr bwMode="auto">
              <a:xfrm>
                <a:off x="3117850" y="5192019"/>
                <a:ext cx="6858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FR" altLang="fr-FR" sz="140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IIAU</a:t>
                </a:r>
              </a:p>
            </p:txBody>
          </p:sp>
          <p:sp>
            <p:nvSpPr>
              <p:cNvPr id="14349" name="ZoneTexte 14"/>
              <p:cNvSpPr txBox="1">
                <a:spLocks noChangeArrowheads="1"/>
              </p:cNvSpPr>
              <p:nvPr/>
            </p:nvSpPr>
            <p:spPr bwMode="auto">
              <a:xfrm>
                <a:off x="1873250" y="5214939"/>
                <a:ext cx="6858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egoe Print" pitchFamily="2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FR" altLang="fr-FR" sz="140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IIAUe</a:t>
                </a: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700088" y="304800"/>
            <a:ext cx="7745412" cy="1219200"/>
          </a:xfrm>
        </p:spPr>
        <p:txBody>
          <a:bodyPr/>
          <a:lstStyle/>
          <a:p>
            <a:pPr eaLnBrk="1" hangingPunct="1"/>
            <a:r>
              <a:rPr lang="fr-FR" altLang="fr-FR" smtClean="0"/>
              <a:t>Quelle urbanisation est possible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0100" y="2257425"/>
            <a:ext cx="7545388" cy="1143000"/>
          </a:xfrm>
        </p:spPr>
        <p:txBody>
          <a:bodyPr>
            <a:normAutofit/>
          </a:bodyPr>
          <a:lstStyle/>
          <a:p>
            <a:pPr marL="347472" indent="-347472" algn="ctr" eaLnBrk="1" fontAlgn="auto" hangingPunct="1">
              <a:spcAft>
                <a:spcPts val="0"/>
              </a:spcAft>
              <a:buFont typeface="Segoe Print" panose="02000600000000000000" pitchFamily="2" charset="0"/>
              <a:buChar char="→"/>
              <a:defRPr/>
            </a:pP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Décider enfin une révision </a:t>
            </a:r>
            <a:b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PLU de 2004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438" y="3949700"/>
            <a:ext cx="9002712" cy="1538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 Maire souhaite une procédure de mise en compatibilité du P.L.U. </a:t>
            </a:r>
            <a:r>
              <a:rPr lang="fr-FR" dirty="0">
                <a:latin typeface="+mn-lt"/>
                <a:cs typeface="+mn-cs"/>
              </a:rPr>
              <a:t>qui permet de porter atteinte aux zones humides.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Segoe Print" panose="02000600000000000000" pitchFamily="2" charset="0"/>
              <a:buChar char="→"/>
              <a:defRPr/>
            </a:pPr>
            <a:endParaRPr lang="fr-FR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Segoe Print" panose="02000600000000000000" pitchFamily="2" charset="0"/>
              <a:buChar char="→"/>
              <a:defRPr/>
            </a:pPr>
            <a:r>
              <a:rPr lang="fr-FR" b="1" i="1" dirty="0">
                <a:latin typeface="+mn-lt"/>
                <a:cs typeface="+mn-cs"/>
              </a:rPr>
              <a:t>La préservation et la gestion durable des zones humides définies à l'article L. 211-1 du Code de l’Environnement sont d'intérêt général.</a:t>
            </a:r>
            <a:endParaRPr lang="fr-FR" dirty="0">
              <a:latin typeface="+mn-lt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294F96-5C25-491B-8484-FE6A29A05C10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La prise en compte obligatoire de certains éléments naturels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798513" y="1543050"/>
            <a:ext cx="7545387" cy="422910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continuités écologiques</a:t>
            </a:r>
          </a:p>
        </p:txBody>
      </p:sp>
      <p:pic>
        <p:nvPicPr>
          <p:cNvPr id="16391" name="Picture 2" descr="H:\RENARD\Roissy-en-Brie\Plein Sud\LiaisonE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2228850"/>
            <a:ext cx="42894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F60A7-2769-47C3-9EAF-8CFE7356450E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505325" y="2228850"/>
            <a:ext cx="206692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réservoirs de biodiversité</a:t>
            </a:r>
          </a:p>
          <a:p>
            <a:pPr algn="ctr">
              <a:defRPr/>
            </a:pPr>
            <a:endParaRPr lang="fr-FR" dirty="0"/>
          </a:p>
          <a:p>
            <a:pPr algn="ctr">
              <a:defRPr/>
            </a:pPr>
            <a:r>
              <a:rPr lang="fr-FR" dirty="0"/>
              <a:t>Un espace où les espèces peuvent survivre (se nourrir, se reproduire, s’abriter)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00850" y="2247900"/>
            <a:ext cx="2066925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corridors</a:t>
            </a:r>
          </a:p>
          <a:p>
            <a:pPr algn="ctr">
              <a:defRPr/>
            </a:pPr>
            <a:endParaRPr lang="fr-FR" dirty="0"/>
          </a:p>
          <a:p>
            <a:pPr algn="ctr">
              <a:defRPr/>
            </a:pPr>
            <a:endParaRPr lang="fr-FR" dirty="0"/>
          </a:p>
          <a:p>
            <a:pPr algn="ctr">
              <a:defRPr/>
            </a:pPr>
            <a:r>
              <a:rPr lang="fr-FR" dirty="0"/>
              <a:t>Des milieux qui permettent de relier les réservoirs de biodiversité entre eux.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65088" y="5389563"/>
            <a:ext cx="9047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9pPr>
          </a:lstStyle>
          <a:p>
            <a:pPr eaLnBrk="1" hangingPunct="1">
              <a:buFont typeface="Segoe Print" pitchFamily="2" charset="0"/>
              <a:buChar char="→"/>
            </a:pPr>
            <a:r>
              <a:rPr lang="fr-FR" altLang="fr-FR" sz="2400"/>
              <a:t>Chaque espèce nécessite un réservoir ou un corridor spécifique </a:t>
            </a:r>
            <a:r>
              <a:rPr lang="fr-FR" altLang="fr-FR" sz="2000"/>
              <a:t>(milieux aquatiques, boisés, prairiales…)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2414588"/>
            <a:ext cx="6318250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13"/>
          <p:cNvGrpSpPr>
            <a:grpSpLocks/>
          </p:cNvGrpSpPr>
          <p:nvPr/>
        </p:nvGrpSpPr>
        <p:grpSpPr bwMode="auto">
          <a:xfrm>
            <a:off x="4654550" y="2771775"/>
            <a:ext cx="4298950" cy="3162300"/>
            <a:chOff x="4655196" y="2771775"/>
            <a:chExt cx="4298303" cy="3162300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4655196" y="2771775"/>
              <a:ext cx="1793605" cy="31623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0" name="Connecteur droit 9"/>
            <p:cNvCxnSpPr/>
            <p:nvPr/>
          </p:nvCxnSpPr>
          <p:spPr>
            <a:xfrm flipV="1">
              <a:off x="6448801" y="3781425"/>
              <a:ext cx="457131" cy="57150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6905932" y="2771775"/>
              <a:ext cx="2047567" cy="2308225"/>
            </a:xfrm>
            <a:prstGeom prst="rect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400" dirty="0"/>
                <a:t>Permet la biodiversité génétique, nécessaire à la survie des espèces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La prise en compte obligatoire de certains éléments naturels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continuités écologiques</a:t>
            </a:r>
          </a:p>
        </p:txBody>
      </p:sp>
      <p:pic>
        <p:nvPicPr>
          <p:cNvPr id="17412" name="Picture 2" descr="H:\RENARD\Documents\SRCE\ComposantesRoissyEnB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r="21281"/>
          <a:stretch>
            <a:fillRect/>
          </a:stretch>
        </p:blipFill>
        <p:spPr bwMode="auto">
          <a:xfrm>
            <a:off x="6794500" y="1839913"/>
            <a:ext cx="2141538" cy="2312987"/>
          </a:xfrm>
          <a:prstGeom prst="rect">
            <a:avLst/>
          </a:prstGeom>
          <a:noFill/>
          <a:ln w="9525" algn="ctr">
            <a:solidFill>
              <a:srgbClr val="9BBB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Imag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262438"/>
            <a:ext cx="2141538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00025" y="2468563"/>
            <a:ext cx="652462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 « corridor fonctionnel des prairies, friches et dépendances vertes » </a:t>
            </a:r>
            <a:b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fr-FR" sz="1600" dirty="0">
                <a:latin typeface="+mn-lt"/>
                <a:cs typeface="+mn-cs"/>
              </a:rPr>
              <a:t>Entre la forêt Notre-Dame et la forêt de Ferrières, en passant par le bois des </a:t>
            </a:r>
            <a:r>
              <a:rPr lang="fr-FR" sz="1600" dirty="0" err="1">
                <a:latin typeface="+mn-lt"/>
                <a:cs typeface="+mn-cs"/>
              </a:rPr>
              <a:t>Berchères</a:t>
            </a:r>
            <a:r>
              <a:rPr lang="fr-FR" sz="1600" dirty="0">
                <a:latin typeface="+mn-lt"/>
                <a:cs typeface="+mn-cs"/>
              </a:rPr>
              <a:t>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16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 « cours d’eau à fonctionnalité réduite »</a:t>
            </a:r>
            <a:b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fr-FR" sz="1600" dirty="0">
                <a:latin typeface="+mn-lt"/>
                <a:cs typeface="+mn-cs"/>
              </a:rPr>
              <a:t>Le long du </a:t>
            </a:r>
            <a:r>
              <a:rPr lang="fr-FR" sz="1600" dirty="0" err="1">
                <a:latin typeface="+mn-lt"/>
                <a:cs typeface="+mn-cs"/>
              </a:rPr>
              <a:t>Morbras</a:t>
            </a:r>
            <a:endParaRPr lang="fr-FR" sz="1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4B755-5DDB-4710-9E79-8C94959C5B92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47825" y="4718050"/>
            <a:ext cx="50768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9pPr>
          </a:lstStyle>
          <a:p>
            <a:pPr eaLnBrk="1" hangingPunct="1">
              <a:buFont typeface="Segoe Print" pitchFamily="2" charset="0"/>
              <a:buChar char="→"/>
            </a:pPr>
            <a:r>
              <a:rPr lang="fr-FR" altLang="fr-FR"/>
              <a:t>Doivent être </a:t>
            </a:r>
            <a:r>
              <a:rPr lang="fr-FR" altLang="fr-FR" sz="2000" b="1"/>
              <a:t>pris en compte dans les projets d’urbanisme</a:t>
            </a:r>
          </a:p>
          <a:p>
            <a:pPr eaLnBrk="1" hangingPunct="1">
              <a:buFont typeface="Segoe Print" pitchFamily="2" charset="0"/>
              <a:buChar char="→"/>
            </a:pPr>
            <a:endParaRPr lang="fr-FR" altLang="fr-FR"/>
          </a:p>
          <a:p>
            <a:pPr eaLnBrk="1" hangingPunct="1">
              <a:buFont typeface="Segoe Print" pitchFamily="2" charset="0"/>
              <a:buChar char="→"/>
            </a:pPr>
            <a:r>
              <a:rPr lang="fr-FR" altLang="fr-FR"/>
              <a:t>Doivent être complétés par des </a:t>
            </a:r>
            <a:r>
              <a:rPr lang="fr-FR" altLang="fr-FR" sz="2000" b="1"/>
              <a:t>corridors d’intérêt local</a:t>
            </a:r>
            <a:r>
              <a:rPr lang="fr-FR" altLang="fr-FR"/>
              <a:t>, mentionnés dans les différents documents du P.L.U.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438150" y="5086350"/>
            <a:ext cx="962025" cy="71437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 build="p"/>
      <p:bldP spid="7" grpId="0" animBg="1"/>
    </p:bldLst>
  </p:timing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60_TF03431377_TF03431377.potx" id="{F05F1E57-AC66-42B0-9DE6-2615D392D1F4}" vid="{13E0EB68-91B4-47CB-AAA7-D055D1B77095}"/>
    </a:ext>
  </a:extLst>
</a:theme>
</file>

<file path=ppt/theme/theme2.xml><?xml version="1.0" encoding="utf-8"?>
<a:theme xmlns:a="http://schemas.openxmlformats.org/drawingml/2006/main" name="Thèm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850</Words>
  <Application>Microsoft Office PowerPoint</Application>
  <PresentationFormat>Personnalisé</PresentationFormat>
  <Paragraphs>164</Paragraphs>
  <Slides>19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tf03431377_win32</vt:lpstr>
      <vt:lpstr>Débat public Plein Sud Que souhaitez-vous pour cette plaine agricole ?</vt:lpstr>
      <vt:lpstr>Que souhaitez-vous dans la plaine agricole face à Intermarché ?</vt:lpstr>
      <vt:lpstr>A quoi peut aboutir le débat public ? </vt:lpstr>
      <vt:lpstr>Quelle urbanisation est possible ?</vt:lpstr>
      <vt:lpstr>Présentation PowerPoint</vt:lpstr>
      <vt:lpstr>Quelle urbanisation est possible ?</vt:lpstr>
      <vt:lpstr>Quelle urbanisation est possible ?</vt:lpstr>
      <vt:lpstr>La prise en compte obligatoire de certains éléments naturels</vt:lpstr>
      <vt:lpstr>La prise en compte obligatoire de certains éléments naturels</vt:lpstr>
      <vt:lpstr>Il doit traverser Roissy-en-Brie</vt:lpstr>
      <vt:lpstr>Les Hérissons à Roissy-en-Brie</vt:lpstr>
      <vt:lpstr>La prise en compte obligatoire de certains éléments naturels</vt:lpstr>
      <vt:lpstr>Localisation des zones humides</vt:lpstr>
      <vt:lpstr>Le ru de la Longuiolle</vt:lpstr>
      <vt:lpstr>La prise en compte obligatoire de certains éléments naturels</vt:lpstr>
      <vt:lpstr>Achever les projets en cours</vt:lpstr>
      <vt:lpstr>Achever les projets en cours</vt:lpstr>
      <vt:lpstr>Achever les projets en cours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Disposition du titre</dc:title>
  <dc:creator>admin</dc:creator>
  <cp:lastModifiedBy>admin</cp:lastModifiedBy>
  <cp:revision>56</cp:revision>
  <dcterms:created xsi:type="dcterms:W3CDTF">2020-10-05T11:45:30Z</dcterms:created>
  <dcterms:modified xsi:type="dcterms:W3CDTF">2020-10-09T14:11:06Z</dcterms:modified>
</cp:coreProperties>
</file>